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9"/>
  </p:notesMasterIdLst>
  <p:handoutMasterIdLst>
    <p:handoutMasterId r:id="rId30"/>
  </p:handoutMasterIdLst>
  <p:sldIdLst>
    <p:sldId id="256" r:id="rId2"/>
    <p:sldId id="346" r:id="rId3"/>
    <p:sldId id="347" r:id="rId4"/>
    <p:sldId id="319" r:id="rId5"/>
    <p:sldId id="320" r:id="rId6"/>
    <p:sldId id="340" r:id="rId7"/>
    <p:sldId id="350" r:id="rId8"/>
    <p:sldId id="351" r:id="rId9"/>
    <p:sldId id="352" r:id="rId10"/>
    <p:sldId id="353" r:id="rId11"/>
    <p:sldId id="354" r:id="rId12"/>
    <p:sldId id="355" r:id="rId13"/>
    <p:sldId id="267" r:id="rId14"/>
    <p:sldId id="348" r:id="rId15"/>
    <p:sldId id="361" r:id="rId16"/>
    <p:sldId id="360" r:id="rId17"/>
    <p:sldId id="358" r:id="rId18"/>
    <p:sldId id="359" r:id="rId19"/>
    <p:sldId id="362" r:id="rId20"/>
    <p:sldId id="268" r:id="rId21"/>
    <p:sldId id="356" r:id="rId22"/>
    <p:sldId id="342" r:id="rId23"/>
    <p:sldId id="343" r:id="rId24"/>
    <p:sldId id="344" r:id="rId25"/>
    <p:sldId id="363" r:id="rId26"/>
    <p:sldId id="366" r:id="rId27"/>
    <p:sldId id="365" r:id="rId28"/>
  </p:sldIdLst>
  <p:sldSz cx="9144000" cy="6858000" type="screen4x3"/>
  <p:notesSz cx="7315200" cy="9601200"/>
  <p:custDataLst>
    <p:tags r:id="rId31"/>
  </p:custDataLst>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248">
          <p15:clr>
            <a:srgbClr val="A4A3A4"/>
          </p15:clr>
        </p15:guide>
        <p15:guide id="2" pos="2880">
          <p15:clr>
            <a:srgbClr val="A4A3A4"/>
          </p15:clr>
        </p15:guide>
      </p15:sldGuideLst>
    </p:ext>
    <p:ext uri="{2D200454-40CA-4A62-9FC3-DE9A4176ACB9}">
      <p15:notesGuideLst xmlns:p15="http://schemas.microsoft.com/office/powerpoint/2012/main">
        <p15:guide id="1" orient="horz" pos="3023">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CC"/>
    <a:srgbClr val="ECD636"/>
    <a:srgbClr val="0066FF"/>
    <a:srgbClr val="00FF00"/>
    <a:srgbClr val="FFFF00"/>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242" y="84"/>
      </p:cViewPr>
      <p:guideLst>
        <p:guide orient="horz" pos="124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508" y="-102"/>
      </p:cViewPr>
      <p:guideLst>
        <p:guide orient="horz" pos="3023"/>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1026"/>
          <p:cNvSpPr>
            <a:spLocks noGrp="1" noChangeArrowheads="1"/>
          </p:cNvSpPr>
          <p:nvPr>
            <p:ph type="hdr" sz="quarter"/>
          </p:nvPr>
        </p:nvSpPr>
        <p:spPr bwMode="auto">
          <a:xfrm>
            <a:off x="0" y="0"/>
            <a:ext cx="3169920" cy="479469"/>
          </a:xfrm>
          <a:prstGeom prst="rect">
            <a:avLst/>
          </a:prstGeom>
          <a:noFill/>
          <a:ln w="9525">
            <a:noFill/>
            <a:miter lim="800000"/>
            <a:headEnd/>
            <a:tailEnd/>
          </a:ln>
          <a:effectLst/>
        </p:spPr>
        <p:txBody>
          <a:bodyPr vert="horz" wrap="square" lIns="97365" tIns="48683" rIns="97365" bIns="48683" numCol="1" anchor="t" anchorCtr="0" compatLnSpc="1">
            <a:prstTxWarp prst="textNoShape">
              <a:avLst/>
            </a:prstTxWarp>
          </a:bodyPr>
          <a:lstStyle>
            <a:lvl1pPr>
              <a:defRPr sz="1300" smtClean="0">
                <a:latin typeface="Times New Roman" charset="0"/>
              </a:defRPr>
            </a:lvl1pPr>
          </a:lstStyle>
          <a:p>
            <a:pPr>
              <a:defRPr/>
            </a:pPr>
            <a:endParaRPr lang="en-US"/>
          </a:p>
        </p:txBody>
      </p:sp>
      <p:sp>
        <p:nvSpPr>
          <p:cNvPr id="66563" name="Rectangle 1027"/>
          <p:cNvSpPr>
            <a:spLocks noGrp="1" noChangeArrowheads="1"/>
          </p:cNvSpPr>
          <p:nvPr>
            <p:ph type="dt" sz="quarter" idx="1"/>
          </p:nvPr>
        </p:nvSpPr>
        <p:spPr bwMode="auto">
          <a:xfrm>
            <a:off x="4145280" y="0"/>
            <a:ext cx="3169920" cy="479469"/>
          </a:xfrm>
          <a:prstGeom prst="rect">
            <a:avLst/>
          </a:prstGeom>
          <a:noFill/>
          <a:ln w="9525">
            <a:noFill/>
            <a:miter lim="800000"/>
            <a:headEnd/>
            <a:tailEnd/>
          </a:ln>
          <a:effectLst/>
        </p:spPr>
        <p:txBody>
          <a:bodyPr vert="horz" wrap="square" lIns="97365" tIns="48683" rIns="97365" bIns="48683" numCol="1" anchor="t" anchorCtr="0" compatLnSpc="1">
            <a:prstTxWarp prst="textNoShape">
              <a:avLst/>
            </a:prstTxWarp>
          </a:bodyPr>
          <a:lstStyle>
            <a:lvl1pPr algn="r">
              <a:defRPr sz="1300" smtClean="0">
                <a:latin typeface="Times New Roman" charset="0"/>
              </a:defRPr>
            </a:lvl1pPr>
          </a:lstStyle>
          <a:p>
            <a:pPr>
              <a:defRPr/>
            </a:pPr>
            <a:endParaRPr lang="en-US"/>
          </a:p>
        </p:txBody>
      </p:sp>
      <p:sp>
        <p:nvSpPr>
          <p:cNvPr id="66564" name="Rectangle 1028"/>
          <p:cNvSpPr>
            <a:spLocks noGrp="1" noChangeArrowheads="1"/>
          </p:cNvSpPr>
          <p:nvPr>
            <p:ph type="ftr" sz="quarter" idx="2"/>
          </p:nvPr>
        </p:nvSpPr>
        <p:spPr bwMode="auto">
          <a:xfrm>
            <a:off x="0" y="9121731"/>
            <a:ext cx="3169920" cy="479469"/>
          </a:xfrm>
          <a:prstGeom prst="rect">
            <a:avLst/>
          </a:prstGeom>
          <a:noFill/>
          <a:ln w="9525">
            <a:noFill/>
            <a:miter lim="800000"/>
            <a:headEnd/>
            <a:tailEnd/>
          </a:ln>
          <a:effectLst/>
        </p:spPr>
        <p:txBody>
          <a:bodyPr vert="horz" wrap="square" lIns="97365" tIns="48683" rIns="97365" bIns="48683" numCol="1" anchor="b" anchorCtr="0" compatLnSpc="1">
            <a:prstTxWarp prst="textNoShape">
              <a:avLst/>
            </a:prstTxWarp>
          </a:bodyPr>
          <a:lstStyle>
            <a:lvl1pPr>
              <a:defRPr sz="1300" smtClean="0">
                <a:latin typeface="Times New Roman" charset="0"/>
              </a:defRPr>
            </a:lvl1pPr>
          </a:lstStyle>
          <a:p>
            <a:pPr>
              <a:defRPr/>
            </a:pPr>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3169920" cy="479469"/>
          </a:xfrm>
          <a:prstGeom prst="rect">
            <a:avLst/>
          </a:prstGeom>
          <a:noFill/>
          <a:ln w="9525">
            <a:noFill/>
            <a:miter lim="800000"/>
            <a:headEnd/>
            <a:tailEnd/>
          </a:ln>
          <a:effectLst/>
        </p:spPr>
        <p:txBody>
          <a:bodyPr vert="horz" wrap="square" lIns="97365" tIns="48683" rIns="97365" bIns="48683" numCol="1" anchor="t" anchorCtr="0" compatLnSpc="1">
            <a:prstTxWarp prst="textNoShape">
              <a:avLst/>
            </a:prstTxWarp>
          </a:bodyPr>
          <a:lstStyle>
            <a:lvl1pPr>
              <a:defRPr sz="1300" smtClean="0">
                <a:latin typeface="Times New Roman" charset="0"/>
              </a:defRPr>
            </a:lvl1pPr>
          </a:lstStyle>
          <a:p>
            <a:pPr>
              <a:defRPr/>
            </a:pPr>
            <a:endParaRPr lang="en-US"/>
          </a:p>
        </p:txBody>
      </p:sp>
      <p:sp>
        <p:nvSpPr>
          <p:cNvPr id="52227" name="Rectangle 3"/>
          <p:cNvSpPr>
            <a:spLocks noGrp="1" noChangeArrowheads="1"/>
          </p:cNvSpPr>
          <p:nvPr>
            <p:ph type="dt" idx="1"/>
          </p:nvPr>
        </p:nvSpPr>
        <p:spPr bwMode="auto">
          <a:xfrm>
            <a:off x="4145280" y="0"/>
            <a:ext cx="3169920" cy="479469"/>
          </a:xfrm>
          <a:prstGeom prst="rect">
            <a:avLst/>
          </a:prstGeom>
          <a:noFill/>
          <a:ln w="9525">
            <a:noFill/>
            <a:miter lim="800000"/>
            <a:headEnd/>
            <a:tailEnd/>
          </a:ln>
          <a:effectLst/>
        </p:spPr>
        <p:txBody>
          <a:bodyPr vert="horz" wrap="square" lIns="97365" tIns="48683" rIns="97365" bIns="48683" numCol="1" anchor="t" anchorCtr="0" compatLnSpc="1">
            <a:prstTxWarp prst="textNoShape">
              <a:avLst/>
            </a:prstTxWarp>
          </a:bodyPr>
          <a:lstStyle>
            <a:lvl1pPr algn="r">
              <a:defRPr sz="1300" smtClean="0">
                <a:latin typeface="Times New Roman" charset="0"/>
              </a:defRPr>
            </a:lvl1pPr>
          </a:lstStyle>
          <a:p>
            <a:pPr>
              <a:defRPr/>
            </a:pPr>
            <a:endParaRPr lang="en-US"/>
          </a:p>
        </p:txBody>
      </p:sp>
      <p:sp>
        <p:nvSpPr>
          <p:cNvPr id="54276" name="Rectangle 4"/>
          <p:cNvSpPr>
            <a:spLocks noGrp="1" noRot="1" noChangeAspect="1" noChangeArrowheads="1" noTextEdit="1"/>
          </p:cNvSpPr>
          <p:nvPr>
            <p:ph type="sldImg" idx="2"/>
          </p:nvPr>
        </p:nvSpPr>
        <p:spPr bwMode="auto">
          <a:xfrm>
            <a:off x="1258888" y="720725"/>
            <a:ext cx="4799012" cy="3598863"/>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975360" y="4560022"/>
            <a:ext cx="5364480" cy="4320286"/>
          </a:xfrm>
          <a:prstGeom prst="rect">
            <a:avLst/>
          </a:prstGeom>
          <a:noFill/>
          <a:ln w="9525">
            <a:noFill/>
            <a:miter lim="800000"/>
            <a:headEnd/>
            <a:tailEnd/>
          </a:ln>
          <a:effectLst/>
        </p:spPr>
        <p:txBody>
          <a:bodyPr vert="horz" wrap="square" lIns="97365" tIns="48683" rIns="97365" bIns="48683"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52230" name="Rectangle 6"/>
          <p:cNvSpPr>
            <a:spLocks noGrp="1" noChangeArrowheads="1"/>
          </p:cNvSpPr>
          <p:nvPr>
            <p:ph type="ftr" sz="quarter" idx="4"/>
          </p:nvPr>
        </p:nvSpPr>
        <p:spPr bwMode="auto">
          <a:xfrm>
            <a:off x="0" y="9121731"/>
            <a:ext cx="3169920" cy="479469"/>
          </a:xfrm>
          <a:prstGeom prst="rect">
            <a:avLst/>
          </a:prstGeom>
          <a:noFill/>
          <a:ln w="9525">
            <a:noFill/>
            <a:miter lim="800000"/>
            <a:headEnd/>
            <a:tailEnd/>
          </a:ln>
          <a:effectLst/>
        </p:spPr>
        <p:txBody>
          <a:bodyPr vert="horz" wrap="square" lIns="97365" tIns="48683" rIns="97365" bIns="48683" numCol="1" anchor="b" anchorCtr="0" compatLnSpc="1">
            <a:prstTxWarp prst="textNoShape">
              <a:avLst/>
            </a:prstTxWarp>
          </a:bodyPr>
          <a:lstStyle>
            <a:lvl1pPr>
              <a:defRPr sz="1300" smtClean="0">
                <a:latin typeface="Times New Roman" charset="0"/>
              </a:defRPr>
            </a:lvl1pPr>
          </a:lstStyle>
          <a:p>
            <a:pPr>
              <a:defRPr/>
            </a:pPr>
            <a:endParaRPr lang="en-US"/>
          </a:p>
        </p:txBody>
      </p:sp>
      <p:sp>
        <p:nvSpPr>
          <p:cNvPr id="52231" name="Rectangle 7"/>
          <p:cNvSpPr>
            <a:spLocks noGrp="1" noChangeArrowheads="1"/>
          </p:cNvSpPr>
          <p:nvPr>
            <p:ph type="sldNum" sz="quarter" idx="5"/>
          </p:nvPr>
        </p:nvSpPr>
        <p:spPr bwMode="auto">
          <a:xfrm>
            <a:off x="4145280" y="9121731"/>
            <a:ext cx="3169920" cy="479469"/>
          </a:xfrm>
          <a:prstGeom prst="rect">
            <a:avLst/>
          </a:prstGeom>
          <a:noFill/>
          <a:ln w="9525">
            <a:noFill/>
            <a:miter lim="800000"/>
            <a:headEnd/>
            <a:tailEnd/>
          </a:ln>
          <a:effectLst/>
        </p:spPr>
        <p:txBody>
          <a:bodyPr vert="horz" wrap="square" lIns="97365" tIns="48683" rIns="97365" bIns="48683" numCol="1" anchor="b" anchorCtr="0" compatLnSpc="1">
            <a:prstTxWarp prst="textNoShape">
              <a:avLst/>
            </a:prstTxWarp>
          </a:bodyPr>
          <a:lstStyle>
            <a:lvl1pPr algn="r">
              <a:defRPr sz="1300" smtClean="0">
                <a:latin typeface="Times New Roman" charset="0"/>
              </a:defRPr>
            </a:lvl1pPr>
          </a:lstStyle>
          <a:p>
            <a:pPr>
              <a:defRPr/>
            </a:pPr>
            <a:fld id="{1E28984C-5E17-4BD4-A198-5A05ED19907D}"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742950" indent="-28575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1143000" indent="-2286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600200" indent="-228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2057400" indent="-2286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1026"/>
          <p:cNvSpPr>
            <a:spLocks noGrp="1" noRot="1" noChangeAspect="1" noChangeArrowheads="1" noTextEdit="1"/>
          </p:cNvSpPr>
          <p:nvPr>
            <p:ph type="sldImg"/>
          </p:nvPr>
        </p:nvSpPr>
        <p:spPr>
          <a:ln/>
        </p:spPr>
      </p:sp>
      <p:sp>
        <p:nvSpPr>
          <p:cNvPr id="55300" name="Rectangle 1027"/>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1026"/>
          <p:cNvSpPr>
            <a:spLocks noGrp="1" noRot="1" noChangeAspect="1" noChangeArrowheads="1" noTextEdit="1"/>
          </p:cNvSpPr>
          <p:nvPr>
            <p:ph type="sldImg"/>
          </p:nvPr>
        </p:nvSpPr>
        <p:spPr>
          <a:ln/>
        </p:spPr>
      </p:sp>
      <p:sp>
        <p:nvSpPr>
          <p:cNvPr id="56324" name="Rectangle 1027"/>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US">
                <a:latin typeface="Arial" charset="0"/>
              </a:rPr>
              <a:t>Meeting agenda for Friday</a:t>
            </a:r>
            <a:r>
              <a:rPr lang="en-US"/>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1026"/>
          <p:cNvSpPr>
            <a:spLocks noGrp="1" noRot="1" noChangeAspect="1" noChangeArrowheads="1" noTextEdit="1"/>
          </p:cNvSpPr>
          <p:nvPr>
            <p:ph type="sldImg"/>
          </p:nvPr>
        </p:nvSpPr>
        <p:spPr>
          <a:ln/>
        </p:spPr>
      </p:sp>
      <p:sp>
        <p:nvSpPr>
          <p:cNvPr id="58372" name="Rectangle 1027"/>
          <p:cNvSpPr>
            <a:spLocks noGrp="1" noChangeArrowheads="1"/>
          </p:cNvSpPr>
          <p:nvPr>
            <p:ph type="body" idx="1"/>
          </p:nvPr>
        </p:nvSpPr>
        <p:spPr>
          <a:noFill/>
          <a:ln/>
        </p:spPr>
        <p:txBody>
          <a:bodyPr/>
          <a:lstStyle/>
          <a:p>
            <a:r>
              <a:rPr lang="en-US">
                <a:latin typeface="Arial" charset="0"/>
              </a:rPr>
              <a:t>Move from the SMART goals to the new SMART system.</a:t>
            </a:r>
          </a:p>
          <a:p>
            <a:r>
              <a:rPr lang="en-US">
                <a:latin typeface="Arial" charset="0"/>
              </a:rPr>
              <a:t>Trackable = DPC.</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effectLst/>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i="1">
                <a:solidFill>
                  <a:srgbClr val="FFC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26CB04A2-9D76-449B-AD1F-060796F33BF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76C23096-F850-4E43-82AE-8A0A4725C9B6}" type="datetimeFigureOut">
              <a:rPr lang="en-US"/>
              <a:pPr>
                <a:defRPr/>
              </a:pPr>
              <a:t>4/23/2018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5DE5D4-38F5-4AEC-8610-68175EC6644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44BA9EEA-8627-40C7-9C93-BA1F078F9C7C}" type="datetimeFigureOut">
              <a:rPr lang="en-US"/>
              <a:pPr>
                <a:defRPr/>
              </a:pPr>
              <a:t>4/23/2018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5543AD-01A3-4B5E-9E22-CD64FD6CF8F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525963"/>
          </a:xfrm>
          <a:prstGeom prst="rect">
            <a:avLst/>
          </a:prstGeom>
        </p:spPr>
        <p:txBody>
          <a:bodyPr rtlCol="0">
            <a:normAutofit/>
          </a:bodyPr>
          <a:lstStyle/>
          <a:p>
            <a:pPr lvl="0"/>
            <a:endParaRPr 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571A0737-B950-4B0A-B537-9FA81F2E6DF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3ECF7DD6-661A-4A93-864C-E41F5BD601D3}" type="datetimeFigureOut">
              <a:rPr lang="en-US"/>
              <a:pPr>
                <a:defRPr/>
              </a:pPr>
              <a:t>4/23/2018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65D87E-2BBA-41EB-9BF1-64865D4B8A1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6E11C659-A5D3-483E-B36B-5F1143E051B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F353869B-0E6F-47F9-B91E-F7510BC34A7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A2EDA6F4-13E5-4AC6-96E0-132CB4C585F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vl1pPr>
          </a:lstStyle>
          <a:p>
            <a:pPr>
              <a:defRPr/>
            </a:pPr>
            <a:fld id="{11367D30-305F-4E90-BE68-94391646D66B}" type="datetimeFigureOut">
              <a:rPr lang="en-US"/>
              <a:pPr>
                <a:defRPr/>
              </a:pPr>
              <a:t>4/23/2018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4580BDAE-F1D3-4CB2-94C2-78F39A715AB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fld id="{082AF8C9-5D3C-406E-A77C-CF6C26F0EEF1}" type="datetimeFigureOut">
              <a:rPr lang="en-US"/>
              <a:pPr>
                <a:defRPr/>
              </a:pPr>
              <a:t>4/23/2018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22585DA-1666-435E-BFDB-926CB96F7C5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fld id="{84E5A1DF-9FB9-4473-97B4-63592E7255FB}" type="datetimeFigureOut">
              <a:rPr lang="en-US"/>
              <a:pPr>
                <a:defRPr/>
              </a:pPr>
              <a:t>4/23/2018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77C2600-244F-4FC3-B679-EA086A33BA2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D513447B-C7CB-4F0F-8E3F-1C6686ADEF9A}"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88" r:id="rId1"/>
    <p:sldLayoutId id="2147483684" r:id="rId2"/>
    <p:sldLayoutId id="2147483689" r:id="rId3"/>
    <p:sldLayoutId id="2147483685" r:id="rId4"/>
    <p:sldLayoutId id="2147483686" r:id="rId5"/>
    <p:sldLayoutId id="2147483687" r:id="rId6"/>
    <p:sldLayoutId id="2147483690" r:id="rId7"/>
    <p:sldLayoutId id="2147483691" r:id="rId8"/>
    <p:sldLayoutId id="2147483692" r:id="rId9"/>
    <p:sldLayoutId id="2147483693" r:id="rId10"/>
    <p:sldLayoutId id="2147483694" r:id="rId11"/>
    <p:sldLayoutId id="2147483695" r:id="rId12"/>
  </p:sldLayoutIdLst>
  <p:txStyles>
    <p:titleStyle>
      <a:lvl1pPr algn="ctr" rtl="0" fontAlgn="base">
        <a:spcBef>
          <a:spcPct val="0"/>
        </a:spcBef>
        <a:spcAft>
          <a:spcPct val="0"/>
        </a:spcAft>
        <a:defRPr sz="3600" kern="1200">
          <a:solidFill>
            <a:schemeClr val="tx1"/>
          </a:solidFill>
          <a:latin typeface="Arial Black" pitchFamily="34" charset="0"/>
          <a:ea typeface="+mj-ea"/>
          <a:cs typeface="+mj-cs"/>
        </a:defRPr>
      </a:lvl1pPr>
      <a:lvl2pPr algn="ctr" rtl="0" fontAlgn="base">
        <a:spcBef>
          <a:spcPct val="0"/>
        </a:spcBef>
        <a:spcAft>
          <a:spcPct val="0"/>
        </a:spcAft>
        <a:defRPr sz="3600">
          <a:solidFill>
            <a:schemeClr val="tx1"/>
          </a:solidFill>
          <a:latin typeface="Arial Black" pitchFamily="34" charset="0"/>
        </a:defRPr>
      </a:lvl2pPr>
      <a:lvl3pPr algn="ctr" rtl="0" fontAlgn="base">
        <a:spcBef>
          <a:spcPct val="0"/>
        </a:spcBef>
        <a:spcAft>
          <a:spcPct val="0"/>
        </a:spcAft>
        <a:defRPr sz="3600">
          <a:solidFill>
            <a:schemeClr val="tx1"/>
          </a:solidFill>
          <a:latin typeface="Arial Black" pitchFamily="34" charset="0"/>
        </a:defRPr>
      </a:lvl3pPr>
      <a:lvl4pPr algn="ctr" rtl="0" fontAlgn="base">
        <a:spcBef>
          <a:spcPct val="0"/>
        </a:spcBef>
        <a:spcAft>
          <a:spcPct val="0"/>
        </a:spcAft>
        <a:defRPr sz="3600">
          <a:solidFill>
            <a:schemeClr val="tx1"/>
          </a:solidFill>
          <a:latin typeface="Arial Black" pitchFamily="34" charset="0"/>
        </a:defRPr>
      </a:lvl4pPr>
      <a:lvl5pPr algn="ctr" rtl="0" fontAlgn="base">
        <a:spcBef>
          <a:spcPct val="0"/>
        </a:spcBef>
        <a:spcAft>
          <a:spcPct val="0"/>
        </a:spcAft>
        <a:defRPr sz="3600">
          <a:solidFill>
            <a:schemeClr val="tx1"/>
          </a:solidFill>
          <a:latin typeface="Arial Black" pitchFamily="34" charset="0"/>
        </a:defRPr>
      </a:lvl5pPr>
      <a:lvl6pPr marL="457200" algn="ctr" rtl="0" fontAlgn="base">
        <a:spcBef>
          <a:spcPct val="0"/>
        </a:spcBef>
        <a:spcAft>
          <a:spcPct val="0"/>
        </a:spcAft>
        <a:defRPr sz="3600">
          <a:solidFill>
            <a:schemeClr val="tx1"/>
          </a:solidFill>
          <a:latin typeface="Arial Black" pitchFamily="34" charset="0"/>
        </a:defRPr>
      </a:lvl6pPr>
      <a:lvl7pPr marL="914400" algn="ctr" rtl="0" fontAlgn="base">
        <a:spcBef>
          <a:spcPct val="0"/>
        </a:spcBef>
        <a:spcAft>
          <a:spcPct val="0"/>
        </a:spcAft>
        <a:defRPr sz="3600">
          <a:solidFill>
            <a:schemeClr val="tx1"/>
          </a:solidFill>
          <a:latin typeface="Arial Black" pitchFamily="34" charset="0"/>
        </a:defRPr>
      </a:lvl7pPr>
      <a:lvl8pPr marL="1371600" algn="ctr" rtl="0" fontAlgn="base">
        <a:spcBef>
          <a:spcPct val="0"/>
        </a:spcBef>
        <a:spcAft>
          <a:spcPct val="0"/>
        </a:spcAft>
        <a:defRPr sz="3600">
          <a:solidFill>
            <a:schemeClr val="tx1"/>
          </a:solidFill>
          <a:latin typeface="Arial Black" pitchFamily="34" charset="0"/>
        </a:defRPr>
      </a:lvl8pPr>
      <a:lvl9pPr marL="1828800" algn="ctr" rtl="0" fontAlgn="base">
        <a:spcBef>
          <a:spcPct val="0"/>
        </a:spcBef>
        <a:spcAft>
          <a:spcPct val="0"/>
        </a:spcAft>
        <a:defRPr sz="3600">
          <a:solidFill>
            <a:schemeClr val="tx1"/>
          </a:solidFill>
          <a:latin typeface="Arial Black"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fontAlgn="base">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r>
              <a:rPr lang="en-US" b="1" dirty="0">
                <a:latin typeface="Arial" charset="0"/>
              </a:rPr>
              <a:t>Introduction to the Eight Supervisory Behaviors</a:t>
            </a:r>
            <a:endParaRPr lang="en-US" sz="5400" b="1" dirty="0"/>
          </a:p>
        </p:txBody>
      </p:sp>
      <p:sp>
        <p:nvSpPr>
          <p:cNvPr id="3" name="Subtitle 2"/>
          <p:cNvSpPr>
            <a:spLocks noGrp="1"/>
          </p:cNvSpPr>
          <p:nvPr>
            <p:ph type="subTitle" idx="1"/>
          </p:nvPr>
        </p:nvSpPr>
        <p:spPr/>
        <p:txBody>
          <a:bodyPr/>
          <a:lstStyle/>
          <a:p>
            <a:r>
              <a:rPr lang="en-US" dirty="0"/>
              <a:t>To achieve high performance we need to lay the groundwork for Success.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0" y="457200"/>
            <a:ext cx="9144000" cy="609600"/>
          </a:xfrm>
        </p:spPr>
        <p:txBody>
          <a:bodyPr rtlCol="0" anchor="t">
            <a:normAutofit fontScale="90000"/>
          </a:bodyPr>
          <a:lstStyle/>
          <a:p>
            <a:pPr fontAlgn="auto">
              <a:spcAft>
                <a:spcPts val="0"/>
              </a:spcAft>
              <a:defRPr/>
            </a:pPr>
            <a:r>
              <a:rPr lang="en-US" b="1">
                <a:latin typeface="Arial" charset="0"/>
              </a:rPr>
              <a:t>Top Causes of Hidden Lost Time</a:t>
            </a:r>
            <a:endParaRPr lang="en-US" sz="2400">
              <a:latin typeface="Arial" charset="0"/>
            </a:endParaRPr>
          </a:p>
        </p:txBody>
      </p:sp>
      <p:sp>
        <p:nvSpPr>
          <p:cNvPr id="19459" name="Text Box 3"/>
          <p:cNvSpPr txBox="1">
            <a:spLocks noChangeArrowheads="1"/>
          </p:cNvSpPr>
          <p:nvPr/>
        </p:nvSpPr>
        <p:spPr bwMode="auto">
          <a:xfrm>
            <a:off x="0" y="1905000"/>
            <a:ext cx="9144000" cy="1187450"/>
          </a:xfrm>
          <a:prstGeom prst="rect">
            <a:avLst/>
          </a:prstGeom>
          <a:noFill/>
          <a:ln w="12700" cap="sq">
            <a:noFill/>
            <a:miter lim="800000"/>
            <a:headEnd type="none" w="sm" len="sm"/>
            <a:tailEnd type="none" w="sm" len="sm"/>
          </a:ln>
        </p:spPr>
        <p:txBody>
          <a:bodyPr/>
          <a:lstStyle/>
          <a:p>
            <a:pPr marL="465138"/>
            <a:r>
              <a:rPr lang="en-US" sz="3200" b="1" dirty="0">
                <a:solidFill>
                  <a:srgbClr val="FFFFFF"/>
                </a:solidFill>
              </a:rPr>
              <a:t>Supervisor Does Not Identify with Goals</a:t>
            </a:r>
            <a:endParaRPr lang="en-US" sz="3200" dirty="0">
              <a:solidFill>
                <a:srgbClr val="FFFFFF"/>
              </a:solidFill>
            </a:endParaRPr>
          </a:p>
          <a:p>
            <a:pPr marL="465138"/>
            <a:endParaRPr lang="en-US" sz="3200" dirty="0">
              <a:solidFill>
                <a:srgbClr val="FFFFFF"/>
              </a:solidFill>
            </a:endParaRPr>
          </a:p>
          <a:p>
            <a:pPr marL="465138"/>
            <a:r>
              <a:rPr lang="en-US" sz="3200" dirty="0">
                <a:solidFill>
                  <a:srgbClr val="FFFFFF"/>
                </a:solidFill>
              </a:rPr>
              <a:t>Exists when the supervisor is not motivated to control his/her operation as if it were his/her own and he/she were writing the pay checks and paying the bills each week.  The reasonable expectation of how funds are managed becomes submerged.</a:t>
            </a:r>
            <a:endParaRPr lang="en-US" dirty="0">
              <a:latin typeface="Times New Roman"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0" y="457200"/>
            <a:ext cx="9144000" cy="609600"/>
          </a:xfrm>
        </p:spPr>
        <p:txBody>
          <a:bodyPr rtlCol="0" anchor="t">
            <a:normAutofit fontScale="90000"/>
          </a:bodyPr>
          <a:lstStyle/>
          <a:p>
            <a:pPr fontAlgn="auto">
              <a:spcAft>
                <a:spcPts val="0"/>
              </a:spcAft>
              <a:defRPr/>
            </a:pPr>
            <a:r>
              <a:rPr lang="en-US" b="1">
                <a:latin typeface="Arial" charset="0"/>
              </a:rPr>
              <a:t>Top Causes of Hidden Lost Time</a:t>
            </a:r>
            <a:endParaRPr lang="en-US" sz="2400">
              <a:latin typeface="Arial" charset="0"/>
            </a:endParaRPr>
          </a:p>
        </p:txBody>
      </p:sp>
      <p:sp>
        <p:nvSpPr>
          <p:cNvPr id="20483" name="Text Box 3"/>
          <p:cNvSpPr txBox="1">
            <a:spLocks noChangeArrowheads="1"/>
          </p:cNvSpPr>
          <p:nvPr/>
        </p:nvSpPr>
        <p:spPr bwMode="auto">
          <a:xfrm>
            <a:off x="0" y="1905000"/>
            <a:ext cx="9144000" cy="1187450"/>
          </a:xfrm>
          <a:prstGeom prst="rect">
            <a:avLst/>
          </a:prstGeom>
          <a:noFill/>
          <a:ln w="12700" cap="sq">
            <a:noFill/>
            <a:miter lim="800000"/>
            <a:headEnd type="none" w="sm" len="sm"/>
            <a:tailEnd type="none" w="sm" len="sm"/>
          </a:ln>
        </p:spPr>
        <p:txBody>
          <a:bodyPr/>
          <a:lstStyle/>
          <a:p>
            <a:pPr marL="465138"/>
            <a:r>
              <a:rPr lang="en-US" sz="3200" b="1" dirty="0">
                <a:solidFill>
                  <a:srgbClr val="FFFFFF"/>
                </a:solidFill>
              </a:rPr>
              <a:t>Fear</a:t>
            </a:r>
            <a:endParaRPr lang="en-US" sz="3200" dirty="0">
              <a:solidFill>
                <a:srgbClr val="FFFFFF"/>
              </a:solidFill>
            </a:endParaRPr>
          </a:p>
          <a:p>
            <a:pPr marL="465138"/>
            <a:endParaRPr lang="en-US" sz="3200" dirty="0">
              <a:solidFill>
                <a:srgbClr val="FFFFFF"/>
              </a:solidFill>
            </a:endParaRPr>
          </a:p>
          <a:p>
            <a:pPr marL="465138"/>
            <a:r>
              <a:rPr lang="en-US" sz="3200" dirty="0">
                <a:solidFill>
                  <a:srgbClr val="FFFFFF"/>
                </a:solidFill>
              </a:rPr>
              <a:t>This is based on the totally irrational internal conflict between being the BOSS of the operation and the desire to be LIKED.  In reality, human nature dictates that the highest level of respect and admiration is given to a demanding, but fair and openly communicative, manager.</a:t>
            </a:r>
            <a:endParaRPr lang="en-US" dirty="0">
              <a:latin typeface="Times New Roman"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idx="1"/>
          </p:nvPr>
        </p:nvSpPr>
        <p:spPr>
          <a:xfrm>
            <a:off x="457200" y="2514600"/>
            <a:ext cx="8153400" cy="2438400"/>
          </a:xfrm>
          <a:effectLst>
            <a:outerShdw dist="35921" dir="2700000" algn="ctr" rotWithShape="0">
              <a:srgbClr val="000000"/>
            </a:outerShdw>
          </a:effectLst>
        </p:spPr>
        <p:txBody>
          <a:bodyPr rtlCol="0">
            <a:normAutofit fontScale="92500"/>
          </a:bodyPr>
          <a:lstStyle/>
          <a:p>
            <a:pPr algn="ctr" fontAlgn="auto">
              <a:spcAft>
                <a:spcPts val="0"/>
              </a:spcAft>
              <a:buFontTx/>
              <a:buNone/>
              <a:defRPr/>
            </a:pPr>
            <a:r>
              <a:rPr lang="en-US" sz="3600" b="1" dirty="0">
                <a:cs typeface="Times New Roman" charset="0"/>
              </a:rPr>
              <a:t>By mastering and committing to using eight key supervisory behaviors in a systematic way, as a leader, </a:t>
            </a:r>
            <a:r>
              <a:rPr lang="en-US" sz="3600" b="1" u="sng" dirty="0">
                <a:cs typeface="Times New Roman" charset="0"/>
              </a:rPr>
              <a:t>you</a:t>
            </a:r>
            <a:r>
              <a:rPr lang="en-US" sz="3600" b="1" dirty="0">
                <a:cs typeface="Times New Roman" charset="0"/>
              </a:rPr>
              <a:t> will help ensure success!</a:t>
            </a:r>
            <a:endParaRPr lang="en-US" sz="2800" dirty="0">
              <a:cs typeface="Times New Roman" charset="0"/>
            </a:endParaRPr>
          </a:p>
          <a:p>
            <a:pPr fontAlgn="auto">
              <a:spcAft>
                <a:spcPts val="0"/>
              </a:spcAft>
              <a:buFont typeface="Arial" pitchFamily="34" charset="0"/>
              <a:buChar char="•"/>
              <a:defRPr/>
            </a:pP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4"/>
          <p:cNvSpPr>
            <a:spLocks noChangeArrowheads="1"/>
          </p:cNvSpPr>
          <p:nvPr/>
        </p:nvSpPr>
        <p:spPr bwMode="auto">
          <a:xfrm>
            <a:off x="6629400" y="762000"/>
            <a:ext cx="2438400" cy="1905000"/>
          </a:xfrm>
          <a:prstGeom prst="cloudCallout">
            <a:avLst>
              <a:gd name="adj1" fmla="val -62694"/>
              <a:gd name="adj2" fmla="val 76500"/>
            </a:avLst>
          </a:prstGeom>
          <a:solidFill>
            <a:srgbClr val="FFFFFF"/>
          </a:solidFill>
          <a:ln w="12700" cap="sq">
            <a:solidFill>
              <a:srgbClr val="000000"/>
            </a:solidFill>
            <a:round/>
            <a:headEnd type="none" w="sm" len="sm"/>
            <a:tailEnd type="none" w="sm" len="sm"/>
          </a:ln>
        </p:spPr>
        <p:txBody>
          <a:bodyPr anchor="ctr"/>
          <a:lstStyle/>
          <a:p>
            <a:pPr algn="ctr"/>
            <a:r>
              <a:rPr lang="en-US" sz="2000" b="1">
                <a:solidFill>
                  <a:srgbClr val="000000"/>
                </a:solidFill>
              </a:rPr>
              <a:t>What’s in Common?</a:t>
            </a:r>
            <a:endParaRPr lang="en-US">
              <a:latin typeface="Times New Roman" charset="0"/>
            </a:endParaRPr>
          </a:p>
        </p:txBody>
      </p:sp>
      <p:sp>
        <p:nvSpPr>
          <p:cNvPr id="59397" name="Rectangle 5"/>
          <p:cNvSpPr>
            <a:spLocks noGrp="1" noChangeArrowheads="1"/>
          </p:cNvSpPr>
          <p:nvPr>
            <p:ph idx="1"/>
          </p:nvPr>
        </p:nvSpPr>
        <p:spPr>
          <a:xfrm>
            <a:off x="685800" y="1600200"/>
            <a:ext cx="7772400" cy="4114800"/>
          </a:xfrm>
          <a:ln w="12700" cap="sq">
            <a:headEnd type="none" w="sm" len="sm"/>
            <a:tailEnd type="none" w="sm" len="sm"/>
          </a:ln>
        </p:spPr>
        <p:txBody>
          <a:bodyPr wrap="none" rtlCol="0">
            <a:normAutofit fontScale="92500" lnSpcReduction="10000"/>
          </a:bodyPr>
          <a:lstStyle/>
          <a:p>
            <a:pPr algn="ctr" fontAlgn="auto">
              <a:spcAft>
                <a:spcPts val="0"/>
              </a:spcAft>
              <a:buFontTx/>
              <a:buNone/>
              <a:defRPr/>
            </a:pPr>
            <a:r>
              <a:rPr lang="en-US">
                <a:cs typeface="Times New Roman" charset="0"/>
              </a:rPr>
              <a:t>Making Assignments</a:t>
            </a:r>
          </a:p>
          <a:p>
            <a:pPr algn="ctr" fontAlgn="auto">
              <a:spcAft>
                <a:spcPts val="0"/>
              </a:spcAft>
              <a:buFontTx/>
              <a:buNone/>
              <a:defRPr/>
            </a:pPr>
            <a:r>
              <a:rPr lang="en-US">
                <a:cs typeface="Times New Roman" charset="0"/>
              </a:rPr>
              <a:t>Following-Up</a:t>
            </a:r>
          </a:p>
          <a:p>
            <a:pPr algn="ctr" fontAlgn="auto">
              <a:spcAft>
                <a:spcPts val="0"/>
              </a:spcAft>
              <a:buFontTx/>
              <a:buNone/>
              <a:defRPr/>
            </a:pPr>
            <a:r>
              <a:rPr lang="en-US">
                <a:cs typeface="Times New Roman" charset="0"/>
              </a:rPr>
              <a:t>Giving Directions</a:t>
            </a:r>
          </a:p>
          <a:p>
            <a:pPr algn="ctr" fontAlgn="auto">
              <a:spcAft>
                <a:spcPts val="0"/>
              </a:spcAft>
              <a:buFontTx/>
              <a:buNone/>
              <a:defRPr/>
            </a:pPr>
            <a:r>
              <a:rPr lang="en-US">
                <a:cs typeface="Times New Roman" charset="0"/>
              </a:rPr>
              <a:t>Giving Help</a:t>
            </a:r>
          </a:p>
          <a:p>
            <a:pPr algn="ctr" fontAlgn="auto">
              <a:spcAft>
                <a:spcPts val="0"/>
              </a:spcAft>
              <a:buFontTx/>
              <a:buNone/>
              <a:defRPr/>
            </a:pPr>
            <a:r>
              <a:rPr lang="en-US">
                <a:cs typeface="Times New Roman" charset="0"/>
              </a:rPr>
              <a:t>Positive Feedback</a:t>
            </a:r>
          </a:p>
          <a:p>
            <a:pPr algn="ctr" fontAlgn="auto">
              <a:spcAft>
                <a:spcPts val="0"/>
              </a:spcAft>
              <a:buFontTx/>
              <a:buNone/>
              <a:defRPr/>
            </a:pPr>
            <a:r>
              <a:rPr lang="en-US">
                <a:cs typeface="Times New Roman" charset="0"/>
              </a:rPr>
              <a:t>Negative Feedback</a:t>
            </a:r>
          </a:p>
          <a:p>
            <a:pPr algn="ctr" fontAlgn="auto">
              <a:spcAft>
                <a:spcPts val="0"/>
              </a:spcAft>
              <a:buFontTx/>
              <a:buNone/>
              <a:defRPr/>
            </a:pPr>
            <a:r>
              <a:rPr lang="en-US">
                <a:cs typeface="Times New Roman" charset="0"/>
              </a:rPr>
              <a:t>Problem Solving</a:t>
            </a:r>
          </a:p>
          <a:p>
            <a:pPr algn="ctr" fontAlgn="auto">
              <a:spcAft>
                <a:spcPts val="0"/>
              </a:spcAft>
              <a:buFontTx/>
              <a:buNone/>
              <a:defRPr/>
            </a:pPr>
            <a:r>
              <a:rPr lang="en-US">
                <a:cs typeface="Times New Roman" charset="0"/>
              </a:rPr>
              <a:t>Reporting</a:t>
            </a:r>
            <a:endParaRPr lang="en-US" b="1">
              <a:cs typeface="Times New Roman" charset="0"/>
            </a:endParaRPr>
          </a:p>
        </p:txBody>
      </p:sp>
      <p:sp>
        <p:nvSpPr>
          <p:cNvPr id="22532" name="Text Box 6"/>
          <p:cNvSpPr txBox="1">
            <a:spLocks noChangeArrowheads="1"/>
          </p:cNvSpPr>
          <p:nvPr/>
        </p:nvSpPr>
        <p:spPr bwMode="auto">
          <a:xfrm>
            <a:off x="2254250" y="457200"/>
            <a:ext cx="4603750" cy="641350"/>
          </a:xfrm>
          <a:prstGeom prst="rect">
            <a:avLst/>
          </a:prstGeom>
          <a:noFill/>
          <a:ln w="12700" cap="sq">
            <a:noFill/>
            <a:miter lim="800000"/>
            <a:headEnd type="none" w="sm" len="sm"/>
            <a:tailEnd type="none" w="sm" len="sm"/>
          </a:ln>
        </p:spPr>
        <p:txBody>
          <a:bodyPr wrap="none">
            <a:spAutoFit/>
          </a:bodyPr>
          <a:lstStyle/>
          <a:p>
            <a:r>
              <a:rPr lang="en-US" sz="3600" b="1">
                <a:solidFill>
                  <a:srgbClr val="FFFFFF"/>
                </a:solidFill>
              </a:rPr>
              <a:t>The Eight Behaviors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3"/>
          <p:cNvSpPr>
            <a:spLocks noGrp="1" noChangeArrowheads="1"/>
          </p:cNvSpPr>
          <p:nvPr>
            <p:ph type="title"/>
          </p:nvPr>
        </p:nvSpPr>
        <p:spPr>
          <a:xfrm>
            <a:off x="0" y="266700"/>
            <a:ext cx="9144000" cy="685800"/>
          </a:xfrm>
          <a:noFill/>
        </p:spPr>
        <p:txBody>
          <a:bodyPr wrap="none" anchor="t"/>
          <a:lstStyle/>
          <a:p>
            <a:r>
              <a:rPr lang="en-US" b="1">
                <a:latin typeface="Arial" charset="0"/>
              </a:rPr>
              <a:t>#1. Making Assignments</a:t>
            </a:r>
            <a:endParaRPr lang="en-US"/>
          </a:p>
        </p:txBody>
      </p:sp>
      <p:sp>
        <p:nvSpPr>
          <p:cNvPr id="155650" name="Rectangle 2"/>
          <p:cNvSpPr>
            <a:spLocks noGrp="1" noChangeArrowheads="1"/>
          </p:cNvSpPr>
          <p:nvPr>
            <p:ph idx="1"/>
          </p:nvPr>
        </p:nvSpPr>
        <p:spPr>
          <a:xfrm>
            <a:off x="685800" y="1622425"/>
            <a:ext cx="7772400" cy="4572000"/>
          </a:xfrm>
        </p:spPr>
        <p:txBody>
          <a:bodyPr/>
          <a:lstStyle/>
          <a:p>
            <a:pPr>
              <a:lnSpc>
                <a:spcPct val="90000"/>
              </a:lnSpc>
            </a:pPr>
            <a:r>
              <a:rPr lang="en-US" sz="2800" dirty="0"/>
              <a:t>Specific		</a:t>
            </a:r>
            <a:r>
              <a:rPr lang="en-US" sz="1800" dirty="0">
                <a:solidFill>
                  <a:schemeClr val="tx2"/>
                </a:solidFill>
              </a:rPr>
              <a:t>Quantity, Quality and Time.  Defines in a 				“sensual” way, the Picture of Success.</a:t>
            </a:r>
          </a:p>
          <a:p>
            <a:pPr>
              <a:lnSpc>
                <a:spcPct val="90000"/>
              </a:lnSpc>
            </a:pPr>
            <a:r>
              <a:rPr lang="en-US" sz="2800" dirty="0"/>
              <a:t>Measurable	</a:t>
            </a:r>
            <a:r>
              <a:rPr lang="en-US" sz="1800" dirty="0">
                <a:solidFill>
                  <a:schemeClr val="tx2"/>
                </a:solidFill>
              </a:rPr>
              <a:t>Has a unit of measure.  Assigns a means for 				scoring each element of success.</a:t>
            </a:r>
          </a:p>
          <a:p>
            <a:pPr>
              <a:lnSpc>
                <a:spcPct val="90000"/>
              </a:lnSpc>
            </a:pPr>
            <a:r>
              <a:rPr lang="en-US" sz="2800" dirty="0"/>
              <a:t>Agreed Upon	</a:t>
            </a:r>
            <a:r>
              <a:rPr lang="en-US" sz="1800" dirty="0">
                <a:solidFill>
                  <a:schemeClr val="tx2"/>
                </a:solidFill>
              </a:rPr>
              <a:t>Allows for each accountable and 					responsible member of the team to answer 				the question “Who’s goal is it?” with one 				word…MINE!</a:t>
            </a:r>
          </a:p>
          <a:p>
            <a:pPr>
              <a:lnSpc>
                <a:spcPct val="90000"/>
              </a:lnSpc>
            </a:pPr>
            <a:r>
              <a:rPr lang="en-US" sz="2800" dirty="0"/>
              <a:t>Realistic		</a:t>
            </a:r>
            <a:r>
              <a:rPr lang="en-US" sz="1800" dirty="0">
                <a:solidFill>
                  <a:schemeClr val="tx2"/>
                </a:solidFill>
              </a:rPr>
              <a:t>It has already happened before or we agree 				that it  can be achieved.</a:t>
            </a:r>
          </a:p>
          <a:p>
            <a:pPr>
              <a:lnSpc>
                <a:spcPct val="90000"/>
              </a:lnSpc>
            </a:pPr>
            <a:r>
              <a:rPr lang="en-US" sz="2800" dirty="0" err="1"/>
              <a:t>Trackable</a:t>
            </a:r>
            <a:r>
              <a:rPr lang="en-US" sz="2800" dirty="0"/>
              <a:t>	</a:t>
            </a:r>
            <a:r>
              <a:rPr lang="en-US" sz="1600" dirty="0">
                <a:solidFill>
                  <a:schemeClr val="tx2"/>
                </a:solidFill>
              </a:rPr>
              <a:t>We have a system in place to track our 					success and guide us in making decisions 				upon variances to plan.</a:t>
            </a:r>
            <a:endParaRPr lang="en-US" sz="18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5650">
                                            <p:txEl>
                                              <p:pRg st="0" end="0"/>
                                            </p:txEl>
                                          </p:spTgt>
                                        </p:tgtEl>
                                        <p:attrNameLst>
                                          <p:attrName>style.visibility</p:attrName>
                                        </p:attrNameLst>
                                      </p:cBhvr>
                                      <p:to>
                                        <p:strVal val="visible"/>
                                      </p:to>
                                    </p:set>
                                    <p:anim calcmode="lin" valueType="num">
                                      <p:cBhvr additive="base">
                                        <p:cTn id="7" dur="500" fill="hold"/>
                                        <p:tgtEl>
                                          <p:spTgt spid="15565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565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5650">
                                            <p:txEl>
                                              <p:pRg st="1" end="1"/>
                                            </p:txEl>
                                          </p:spTgt>
                                        </p:tgtEl>
                                        <p:attrNameLst>
                                          <p:attrName>style.visibility</p:attrName>
                                        </p:attrNameLst>
                                      </p:cBhvr>
                                      <p:to>
                                        <p:strVal val="visible"/>
                                      </p:to>
                                    </p:set>
                                    <p:anim calcmode="lin" valueType="num">
                                      <p:cBhvr additive="base">
                                        <p:cTn id="13" dur="500" fill="hold"/>
                                        <p:tgtEl>
                                          <p:spTgt spid="15565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5650">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5650">
                                            <p:txEl>
                                              <p:pRg st="2" end="2"/>
                                            </p:txEl>
                                          </p:spTgt>
                                        </p:tgtEl>
                                        <p:attrNameLst>
                                          <p:attrName>style.visibility</p:attrName>
                                        </p:attrNameLst>
                                      </p:cBhvr>
                                      <p:to>
                                        <p:strVal val="visible"/>
                                      </p:to>
                                    </p:set>
                                    <p:anim calcmode="lin" valueType="num">
                                      <p:cBhvr additive="base">
                                        <p:cTn id="19" dur="500" fill="hold"/>
                                        <p:tgtEl>
                                          <p:spTgt spid="15565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5650">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5650">
                                            <p:txEl>
                                              <p:pRg st="3" end="3"/>
                                            </p:txEl>
                                          </p:spTgt>
                                        </p:tgtEl>
                                        <p:attrNameLst>
                                          <p:attrName>style.visibility</p:attrName>
                                        </p:attrNameLst>
                                      </p:cBhvr>
                                      <p:to>
                                        <p:strVal val="visible"/>
                                      </p:to>
                                    </p:set>
                                    <p:anim calcmode="lin" valueType="num">
                                      <p:cBhvr additive="base">
                                        <p:cTn id="25" dur="500" fill="hold"/>
                                        <p:tgtEl>
                                          <p:spTgt spid="15565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5650">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5650">
                                            <p:txEl>
                                              <p:pRg st="4" end="4"/>
                                            </p:txEl>
                                          </p:spTgt>
                                        </p:tgtEl>
                                        <p:attrNameLst>
                                          <p:attrName>style.visibility</p:attrName>
                                        </p:attrNameLst>
                                      </p:cBhvr>
                                      <p:to>
                                        <p:strVal val="visible"/>
                                      </p:to>
                                    </p:set>
                                    <p:anim calcmode="lin" valueType="num">
                                      <p:cBhvr additive="base">
                                        <p:cTn id="31" dur="500" fill="hold"/>
                                        <p:tgtEl>
                                          <p:spTgt spid="155650">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5650">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0"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457200"/>
            <a:ext cx="9144000" cy="646113"/>
          </a:xfrm>
          <a:prstGeom prst="rect">
            <a:avLst/>
          </a:prstGeom>
          <a:noFill/>
          <a:ln w="12700" cap="sq">
            <a:noFill/>
            <a:miter lim="800000"/>
            <a:headEnd type="none" w="sm" len="sm"/>
            <a:tailEnd type="none" w="sm" len="sm"/>
          </a:ln>
        </p:spPr>
        <p:txBody>
          <a:bodyPr>
            <a:spAutoFit/>
          </a:bodyPr>
          <a:lstStyle/>
          <a:p>
            <a:pPr algn="ctr"/>
            <a:r>
              <a:rPr lang="en-US" sz="3600" b="1">
                <a:solidFill>
                  <a:srgbClr val="FFFFFF"/>
                </a:solidFill>
              </a:rPr>
              <a:t>#2. Following Up</a:t>
            </a:r>
          </a:p>
        </p:txBody>
      </p:sp>
      <p:sp>
        <p:nvSpPr>
          <p:cNvPr id="24579" name="Text Box 4"/>
          <p:cNvSpPr txBox="1">
            <a:spLocks noChangeArrowheads="1"/>
          </p:cNvSpPr>
          <p:nvPr/>
        </p:nvSpPr>
        <p:spPr bwMode="auto">
          <a:xfrm>
            <a:off x="0" y="1828800"/>
            <a:ext cx="9144000" cy="4618038"/>
          </a:xfrm>
          <a:prstGeom prst="rect">
            <a:avLst/>
          </a:prstGeom>
          <a:noFill/>
          <a:ln w="12700" cap="sq">
            <a:noFill/>
            <a:miter lim="800000"/>
            <a:headEnd type="none" w="sm" len="sm"/>
            <a:tailEnd type="none" w="sm" len="sm"/>
          </a:ln>
        </p:spPr>
        <p:txBody>
          <a:bodyPr>
            <a:spAutoFit/>
          </a:bodyPr>
          <a:lstStyle/>
          <a:p>
            <a:pPr marL="908050" indent="-442913">
              <a:spcBef>
                <a:spcPct val="20000"/>
              </a:spcBef>
              <a:spcAft>
                <a:spcPct val="20000"/>
              </a:spcAft>
              <a:buFontTx/>
              <a:buChar char="•"/>
            </a:pPr>
            <a:r>
              <a:rPr lang="en-US" sz="3200">
                <a:solidFill>
                  <a:srgbClr val="FFFFFF"/>
                </a:solidFill>
              </a:rPr>
              <a:t>Immediately begin after work is assigned</a:t>
            </a:r>
          </a:p>
          <a:p>
            <a:pPr marL="908050" indent="-442913">
              <a:spcBef>
                <a:spcPct val="20000"/>
              </a:spcBef>
              <a:spcAft>
                <a:spcPct val="20000"/>
              </a:spcAft>
              <a:buFontTx/>
              <a:buChar char="•"/>
            </a:pPr>
            <a:r>
              <a:rPr lang="en-US" sz="3200">
                <a:solidFill>
                  <a:srgbClr val="FFFFFF"/>
                </a:solidFill>
              </a:rPr>
              <a:t>Frequently perform throughout the shift</a:t>
            </a:r>
          </a:p>
          <a:p>
            <a:pPr marL="908050" indent="-442913">
              <a:spcBef>
                <a:spcPct val="20000"/>
              </a:spcBef>
              <a:spcAft>
                <a:spcPct val="20000"/>
              </a:spcAft>
              <a:buFontTx/>
              <a:buChar char="•"/>
            </a:pPr>
            <a:r>
              <a:rPr lang="en-US" sz="3200">
                <a:solidFill>
                  <a:srgbClr val="FFFFFF"/>
                </a:solidFill>
              </a:rPr>
              <a:t>Intermittent checks are </a:t>
            </a:r>
            <a:r>
              <a:rPr lang="en-US" sz="3200" u="sng">
                <a:solidFill>
                  <a:srgbClr val="FFFFFF"/>
                </a:solidFill>
              </a:rPr>
              <a:t>unscheduled</a:t>
            </a:r>
            <a:endParaRPr lang="en-US" sz="3200">
              <a:solidFill>
                <a:srgbClr val="FFFFFF"/>
              </a:solidFill>
            </a:endParaRPr>
          </a:p>
          <a:p>
            <a:pPr marL="908050" indent="-442913">
              <a:spcBef>
                <a:spcPct val="20000"/>
              </a:spcBef>
              <a:spcAft>
                <a:spcPct val="20000"/>
              </a:spcAft>
              <a:buFontTx/>
              <a:buChar char="•"/>
            </a:pPr>
            <a:r>
              <a:rPr lang="en-US" sz="3200">
                <a:solidFill>
                  <a:srgbClr val="FFFFFF"/>
                </a:solidFill>
              </a:rPr>
              <a:t>Evaluate the progress quickly and objectively</a:t>
            </a:r>
          </a:p>
          <a:p>
            <a:pPr marL="908050" indent="-442913">
              <a:spcBef>
                <a:spcPct val="20000"/>
              </a:spcBef>
              <a:spcAft>
                <a:spcPct val="20000"/>
              </a:spcAft>
              <a:buFontTx/>
              <a:buChar char="•"/>
            </a:pPr>
            <a:r>
              <a:rPr lang="en-US" sz="3200">
                <a:solidFill>
                  <a:srgbClr val="FFFFFF"/>
                </a:solidFill>
              </a:rPr>
              <a:t>Build credibility by making it face-to-face</a:t>
            </a:r>
            <a:endParaRPr lang="en-US">
              <a:latin typeface="Times New Roman" charset="0"/>
            </a:endParaRPr>
          </a:p>
          <a:p>
            <a:pPr marL="908050" indent="-442913"/>
            <a:endParaRPr lang="en-US">
              <a:latin typeface="Times New Roman" charset="0"/>
            </a:endParaRPr>
          </a:p>
          <a:p>
            <a:pPr marL="908050" indent="-442913"/>
            <a:endParaRPr lang="en-US">
              <a:latin typeface="Times New Roman"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457200"/>
            <a:ext cx="9144000" cy="646113"/>
          </a:xfrm>
          <a:prstGeom prst="rect">
            <a:avLst/>
          </a:prstGeom>
          <a:noFill/>
          <a:ln w="12700" cap="sq">
            <a:noFill/>
            <a:miter lim="800000"/>
            <a:headEnd type="none" w="sm" len="sm"/>
            <a:tailEnd type="none" w="sm" len="sm"/>
          </a:ln>
        </p:spPr>
        <p:txBody>
          <a:bodyPr>
            <a:spAutoFit/>
          </a:bodyPr>
          <a:lstStyle/>
          <a:p>
            <a:pPr algn="ctr"/>
            <a:r>
              <a:rPr lang="en-US" sz="3600" b="1">
                <a:solidFill>
                  <a:srgbClr val="FFFFFF"/>
                </a:solidFill>
              </a:rPr>
              <a:t>#3. Giving Directions</a:t>
            </a:r>
          </a:p>
        </p:txBody>
      </p:sp>
      <p:sp>
        <p:nvSpPr>
          <p:cNvPr id="25603" name="Text Box 3"/>
          <p:cNvSpPr txBox="1">
            <a:spLocks noChangeArrowheads="1"/>
          </p:cNvSpPr>
          <p:nvPr/>
        </p:nvSpPr>
        <p:spPr bwMode="auto">
          <a:xfrm>
            <a:off x="0" y="1828800"/>
            <a:ext cx="9144000" cy="4130675"/>
          </a:xfrm>
          <a:prstGeom prst="rect">
            <a:avLst/>
          </a:prstGeom>
          <a:noFill/>
          <a:ln w="12700" cap="sq">
            <a:noFill/>
            <a:miter lim="800000"/>
            <a:headEnd type="none" w="sm" len="sm"/>
            <a:tailEnd type="none" w="sm" len="sm"/>
          </a:ln>
        </p:spPr>
        <p:txBody>
          <a:bodyPr>
            <a:spAutoFit/>
          </a:bodyPr>
          <a:lstStyle/>
          <a:p>
            <a:pPr marL="908050" indent="-442913">
              <a:spcBef>
                <a:spcPct val="20000"/>
              </a:spcBef>
              <a:spcAft>
                <a:spcPct val="20000"/>
              </a:spcAft>
              <a:buFontTx/>
              <a:buChar char="•"/>
            </a:pPr>
            <a:r>
              <a:rPr lang="en-US" sz="3200">
                <a:solidFill>
                  <a:srgbClr val="FFFFFF"/>
                </a:solidFill>
              </a:rPr>
              <a:t>Message must be clear and concise</a:t>
            </a:r>
          </a:p>
          <a:p>
            <a:pPr marL="908050" indent="-442913">
              <a:spcBef>
                <a:spcPct val="20000"/>
              </a:spcBef>
              <a:spcAft>
                <a:spcPct val="20000"/>
              </a:spcAft>
              <a:buFontTx/>
              <a:buChar char="•"/>
            </a:pPr>
            <a:r>
              <a:rPr lang="en-US" sz="3200">
                <a:solidFill>
                  <a:srgbClr val="FFFFFF"/>
                </a:solidFill>
              </a:rPr>
              <a:t>Language unequivocal and unambiguous</a:t>
            </a:r>
          </a:p>
          <a:p>
            <a:pPr marL="908050" indent="-442913">
              <a:spcBef>
                <a:spcPct val="20000"/>
              </a:spcBef>
              <a:spcAft>
                <a:spcPct val="20000"/>
              </a:spcAft>
              <a:buFontTx/>
              <a:buChar char="•"/>
            </a:pPr>
            <a:r>
              <a:rPr lang="en-US" sz="3200">
                <a:solidFill>
                  <a:srgbClr val="FFFFFF"/>
                </a:solidFill>
              </a:rPr>
              <a:t>Make use of body language for emphasis</a:t>
            </a:r>
          </a:p>
          <a:p>
            <a:pPr marL="908050" indent="-442913">
              <a:spcBef>
                <a:spcPct val="20000"/>
              </a:spcBef>
              <a:spcAft>
                <a:spcPct val="20000"/>
              </a:spcAft>
              <a:buFontTx/>
              <a:buChar char="•"/>
            </a:pPr>
            <a:r>
              <a:rPr lang="en-US" sz="3200">
                <a:solidFill>
                  <a:srgbClr val="FFFFFF"/>
                </a:solidFill>
              </a:rPr>
              <a:t>Emphasize end-result and achievement</a:t>
            </a:r>
          </a:p>
          <a:p>
            <a:pPr marL="908050" indent="-442913">
              <a:spcBef>
                <a:spcPct val="20000"/>
              </a:spcBef>
              <a:spcAft>
                <a:spcPct val="20000"/>
              </a:spcAft>
              <a:buFontTx/>
              <a:buChar char="•"/>
            </a:pPr>
            <a:r>
              <a:rPr lang="en-US" sz="3200">
                <a:solidFill>
                  <a:srgbClr val="FFFFFF"/>
                </a:solidFill>
              </a:rPr>
              <a:t>Consider the timing of the delivery</a:t>
            </a:r>
            <a:endParaRPr lang="en-US">
              <a:latin typeface="Times New Roman" charset="0"/>
            </a:endParaRPr>
          </a:p>
          <a:p>
            <a:pPr marL="908050" indent="-442913"/>
            <a:endParaRPr lang="en-US">
              <a:latin typeface="Times New Roman" charset="0"/>
            </a:endParaRPr>
          </a:p>
          <a:p>
            <a:pPr marL="908050" indent="-442913"/>
            <a:endParaRPr lang="en-US">
              <a:latin typeface="Times New Roman"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457200"/>
            <a:ext cx="9144000" cy="646113"/>
          </a:xfrm>
          <a:prstGeom prst="rect">
            <a:avLst/>
          </a:prstGeom>
          <a:noFill/>
          <a:ln w="12700" cap="sq">
            <a:noFill/>
            <a:miter lim="800000"/>
            <a:headEnd type="none" w="sm" len="sm"/>
            <a:tailEnd type="none" w="sm" len="sm"/>
          </a:ln>
        </p:spPr>
        <p:txBody>
          <a:bodyPr>
            <a:spAutoFit/>
          </a:bodyPr>
          <a:lstStyle/>
          <a:p>
            <a:pPr algn="ctr"/>
            <a:r>
              <a:rPr lang="en-US" sz="3600" b="1">
                <a:solidFill>
                  <a:srgbClr val="FFFFFF"/>
                </a:solidFill>
              </a:rPr>
              <a:t>#4. Giving Help</a:t>
            </a:r>
          </a:p>
        </p:txBody>
      </p:sp>
      <p:sp>
        <p:nvSpPr>
          <p:cNvPr id="26627" name="Text Box 3"/>
          <p:cNvSpPr txBox="1">
            <a:spLocks noChangeArrowheads="1"/>
          </p:cNvSpPr>
          <p:nvPr/>
        </p:nvSpPr>
        <p:spPr bwMode="auto">
          <a:xfrm>
            <a:off x="0" y="1828800"/>
            <a:ext cx="9144000" cy="4811713"/>
          </a:xfrm>
          <a:prstGeom prst="rect">
            <a:avLst/>
          </a:prstGeom>
          <a:noFill/>
          <a:ln w="12700" cap="sq">
            <a:noFill/>
            <a:miter lim="800000"/>
            <a:headEnd type="none" w="sm" len="sm"/>
            <a:tailEnd type="none" w="sm" len="sm"/>
          </a:ln>
        </p:spPr>
        <p:txBody>
          <a:bodyPr>
            <a:spAutoFit/>
          </a:bodyPr>
          <a:lstStyle/>
          <a:p>
            <a:pPr marL="908050" indent="-442913">
              <a:spcBef>
                <a:spcPct val="20000"/>
              </a:spcBef>
              <a:spcAft>
                <a:spcPct val="20000"/>
              </a:spcAft>
              <a:buFontTx/>
              <a:buChar char="•"/>
            </a:pPr>
            <a:r>
              <a:rPr lang="en-US" sz="3200">
                <a:solidFill>
                  <a:srgbClr val="FFFFFF"/>
                </a:solidFill>
              </a:rPr>
              <a:t>Help must be requested or be needed</a:t>
            </a:r>
          </a:p>
          <a:p>
            <a:pPr marL="908050" indent="-442913">
              <a:spcBef>
                <a:spcPct val="20000"/>
              </a:spcBef>
              <a:spcAft>
                <a:spcPct val="20000"/>
              </a:spcAft>
              <a:buFontTx/>
              <a:buChar char="•"/>
            </a:pPr>
            <a:r>
              <a:rPr lang="en-US" sz="3200">
                <a:solidFill>
                  <a:srgbClr val="FFFFFF"/>
                </a:solidFill>
              </a:rPr>
              <a:t>If necessary, explain why</a:t>
            </a:r>
          </a:p>
          <a:p>
            <a:pPr marL="908050" indent="-442913">
              <a:spcBef>
                <a:spcPct val="20000"/>
              </a:spcBef>
              <a:spcAft>
                <a:spcPct val="20000"/>
              </a:spcAft>
              <a:buFontTx/>
              <a:buChar char="•"/>
            </a:pPr>
            <a:r>
              <a:rPr lang="en-US" sz="3200">
                <a:solidFill>
                  <a:srgbClr val="FFFFFF"/>
                </a:solidFill>
              </a:rPr>
              <a:t>Lay-out the end-result</a:t>
            </a:r>
          </a:p>
          <a:p>
            <a:pPr marL="908050" indent="-442913">
              <a:spcBef>
                <a:spcPct val="20000"/>
              </a:spcBef>
              <a:spcAft>
                <a:spcPct val="20000"/>
              </a:spcAft>
              <a:buFontTx/>
              <a:buChar char="•"/>
            </a:pPr>
            <a:r>
              <a:rPr lang="en-US" sz="3200">
                <a:solidFill>
                  <a:srgbClr val="FFFFFF"/>
                </a:solidFill>
              </a:rPr>
              <a:t>Describe the corrective action</a:t>
            </a:r>
          </a:p>
          <a:p>
            <a:pPr marL="908050" indent="-442913">
              <a:spcBef>
                <a:spcPct val="20000"/>
              </a:spcBef>
              <a:spcAft>
                <a:spcPct val="20000"/>
              </a:spcAft>
              <a:buFontTx/>
              <a:buChar char="•"/>
            </a:pPr>
            <a:r>
              <a:rPr lang="en-US" sz="3200">
                <a:solidFill>
                  <a:srgbClr val="FFFFFF"/>
                </a:solidFill>
              </a:rPr>
              <a:t>Demonstrate the right way</a:t>
            </a:r>
          </a:p>
          <a:p>
            <a:pPr marL="908050" indent="-442913">
              <a:spcBef>
                <a:spcPct val="20000"/>
              </a:spcBef>
              <a:spcAft>
                <a:spcPct val="20000"/>
              </a:spcAft>
              <a:buFontTx/>
              <a:buChar char="•"/>
            </a:pPr>
            <a:r>
              <a:rPr lang="en-US" sz="3200">
                <a:solidFill>
                  <a:srgbClr val="FFFFFF"/>
                </a:solidFill>
              </a:rPr>
              <a:t>Coach while they “do”</a:t>
            </a:r>
            <a:endParaRPr lang="en-US">
              <a:latin typeface="Times New Roman" charset="0"/>
            </a:endParaRPr>
          </a:p>
          <a:p>
            <a:pPr marL="908050" indent="-442913"/>
            <a:endParaRPr lang="en-US">
              <a:latin typeface="Times New Roman" charset="0"/>
            </a:endParaRPr>
          </a:p>
          <a:p>
            <a:pPr marL="908050" indent="-442913"/>
            <a:endParaRPr lang="en-US">
              <a:latin typeface="Times New Roman"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457200"/>
            <a:ext cx="9144000" cy="646113"/>
          </a:xfrm>
          <a:prstGeom prst="rect">
            <a:avLst/>
          </a:prstGeom>
          <a:noFill/>
          <a:ln w="12700" cap="sq">
            <a:noFill/>
            <a:miter lim="800000"/>
            <a:headEnd type="none" w="sm" len="sm"/>
            <a:tailEnd type="none" w="sm" len="sm"/>
          </a:ln>
        </p:spPr>
        <p:txBody>
          <a:bodyPr>
            <a:spAutoFit/>
          </a:bodyPr>
          <a:lstStyle/>
          <a:p>
            <a:pPr algn="ctr"/>
            <a:r>
              <a:rPr lang="en-US" sz="3600" b="1">
                <a:solidFill>
                  <a:srgbClr val="FFFFFF"/>
                </a:solidFill>
              </a:rPr>
              <a:t>#5. Providing Positive Feedback</a:t>
            </a:r>
          </a:p>
        </p:txBody>
      </p:sp>
      <p:sp>
        <p:nvSpPr>
          <p:cNvPr id="27651" name="Text Box 3"/>
          <p:cNvSpPr txBox="1">
            <a:spLocks noChangeArrowheads="1"/>
          </p:cNvSpPr>
          <p:nvPr/>
        </p:nvSpPr>
        <p:spPr bwMode="auto">
          <a:xfrm>
            <a:off x="0" y="1600200"/>
            <a:ext cx="9144000" cy="4881336"/>
          </a:xfrm>
          <a:prstGeom prst="rect">
            <a:avLst/>
          </a:prstGeom>
          <a:noFill/>
          <a:ln w="12700" cap="sq">
            <a:noFill/>
            <a:miter lim="800000"/>
            <a:headEnd type="none" w="sm" len="sm"/>
            <a:tailEnd type="none" w="sm" len="sm"/>
          </a:ln>
        </p:spPr>
        <p:txBody>
          <a:bodyPr>
            <a:spAutoFit/>
          </a:bodyPr>
          <a:lstStyle/>
          <a:p>
            <a:pPr marL="908050" indent="-442913">
              <a:spcBef>
                <a:spcPct val="20000"/>
              </a:spcBef>
              <a:spcAft>
                <a:spcPct val="20000"/>
              </a:spcAft>
              <a:buFontTx/>
              <a:buChar char="•"/>
            </a:pPr>
            <a:r>
              <a:rPr lang="en-US" sz="2800" dirty="0">
                <a:solidFill>
                  <a:srgbClr val="FFFFFF"/>
                </a:solidFill>
                <a:latin typeface="Arial" panose="020B0604020202020204" pitchFamily="34" charset="0"/>
                <a:cs typeface="Arial" panose="020B0604020202020204" pitchFamily="34" charset="0"/>
              </a:rPr>
              <a:t>With a task assignment driven from a plan, providing positive feedback is easy.</a:t>
            </a:r>
          </a:p>
          <a:p>
            <a:pPr marL="908050" indent="-442913">
              <a:spcBef>
                <a:spcPct val="20000"/>
              </a:spcBef>
              <a:spcAft>
                <a:spcPct val="20000"/>
              </a:spcAft>
              <a:buFontTx/>
              <a:buChar char="•"/>
            </a:pPr>
            <a:r>
              <a:rPr lang="en-US" sz="2800" dirty="0">
                <a:solidFill>
                  <a:srgbClr val="FFFFFF"/>
                </a:solidFill>
                <a:latin typeface="Arial" panose="020B0604020202020204" pitchFamily="34" charset="0"/>
                <a:cs typeface="Arial" panose="020B0604020202020204" pitchFamily="34" charset="0"/>
              </a:rPr>
              <a:t>On-time task completion should be reinforced to a point where it establishes a “norm”.</a:t>
            </a:r>
          </a:p>
          <a:p>
            <a:pPr marL="908050" indent="-442913">
              <a:spcBef>
                <a:spcPct val="20000"/>
              </a:spcBef>
              <a:spcAft>
                <a:spcPct val="20000"/>
              </a:spcAft>
              <a:buFontTx/>
              <a:buChar char="•"/>
            </a:pPr>
            <a:r>
              <a:rPr lang="en-US" sz="2800" dirty="0">
                <a:solidFill>
                  <a:srgbClr val="FFFFFF"/>
                </a:solidFill>
                <a:latin typeface="Arial" panose="020B0604020202020204" pitchFamily="34" charset="0"/>
                <a:cs typeface="Arial" panose="020B0604020202020204" pitchFamily="34" charset="0"/>
              </a:rPr>
              <a:t>Opportunities for positive feedback should be engineered into the system of management.</a:t>
            </a:r>
          </a:p>
          <a:p>
            <a:pPr marL="908050" indent="-442913">
              <a:spcBef>
                <a:spcPct val="20000"/>
              </a:spcBef>
              <a:spcAft>
                <a:spcPct val="20000"/>
              </a:spcAft>
              <a:buFontTx/>
              <a:buChar char="•"/>
            </a:pPr>
            <a:r>
              <a:rPr lang="en-US" sz="2800" dirty="0">
                <a:solidFill>
                  <a:srgbClr val="FFFFFF"/>
                </a:solidFill>
                <a:latin typeface="Arial" panose="020B0604020202020204" pitchFamily="34" charset="0"/>
                <a:cs typeface="Arial" panose="020B0604020202020204" pitchFamily="34" charset="0"/>
              </a:rPr>
              <a:t>Bonus opportunities should be created for performance above expectations. </a:t>
            </a:r>
            <a:endParaRPr lang="en-US" sz="2800" dirty="0">
              <a:latin typeface="Arial" panose="020B0604020202020204" pitchFamily="34" charset="0"/>
              <a:cs typeface="Arial" panose="020B0604020202020204" pitchFamily="34" charset="0"/>
            </a:endParaRPr>
          </a:p>
          <a:p>
            <a:pPr marL="908050" indent="-442913"/>
            <a:endParaRPr lang="en-US" dirty="0">
              <a:latin typeface="Times New Roman" charset="0"/>
            </a:endParaRPr>
          </a:p>
          <a:p>
            <a:pPr marL="908050" indent="-442913"/>
            <a:endParaRPr lang="en-US" dirty="0">
              <a:latin typeface="Times New Roman"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0" y="457200"/>
            <a:ext cx="9144000" cy="646113"/>
          </a:xfrm>
          <a:prstGeom prst="rect">
            <a:avLst/>
          </a:prstGeom>
          <a:noFill/>
          <a:ln w="12700" cap="sq">
            <a:noFill/>
            <a:miter lim="800000"/>
            <a:headEnd type="none" w="sm" len="sm"/>
            <a:tailEnd type="none" w="sm" len="sm"/>
          </a:ln>
        </p:spPr>
        <p:txBody>
          <a:bodyPr>
            <a:spAutoFit/>
          </a:bodyPr>
          <a:lstStyle/>
          <a:p>
            <a:pPr algn="ctr"/>
            <a:r>
              <a:rPr lang="en-US" sz="3600" b="1">
                <a:solidFill>
                  <a:srgbClr val="FFFFFF"/>
                </a:solidFill>
              </a:rPr>
              <a:t>#6. Providing Negative Feedback</a:t>
            </a:r>
          </a:p>
        </p:txBody>
      </p:sp>
      <p:sp>
        <p:nvSpPr>
          <p:cNvPr id="28675" name="Text Box 3"/>
          <p:cNvSpPr txBox="1">
            <a:spLocks noChangeArrowheads="1"/>
          </p:cNvSpPr>
          <p:nvPr/>
        </p:nvSpPr>
        <p:spPr bwMode="auto">
          <a:xfrm>
            <a:off x="457200" y="2100263"/>
            <a:ext cx="8153400" cy="3933825"/>
          </a:xfrm>
          <a:prstGeom prst="rect">
            <a:avLst/>
          </a:prstGeom>
          <a:noFill/>
          <a:ln w="12700" cap="sq">
            <a:noFill/>
            <a:miter lim="800000"/>
            <a:headEnd type="none" w="sm" len="sm"/>
            <a:tailEnd type="none" w="sm" len="sm"/>
          </a:ln>
        </p:spPr>
        <p:txBody>
          <a:bodyPr>
            <a:spAutoFit/>
          </a:bodyPr>
          <a:lstStyle/>
          <a:p>
            <a:pPr marL="465138" defTabSz="576263">
              <a:spcBef>
                <a:spcPct val="20000"/>
              </a:spcBef>
              <a:spcAft>
                <a:spcPct val="20000"/>
              </a:spcAft>
            </a:pPr>
            <a:r>
              <a:rPr lang="en-US" sz="2800" dirty="0">
                <a:solidFill>
                  <a:srgbClr val="FFFFFF"/>
                </a:solidFill>
              </a:rPr>
              <a:t>The Number One rule of providing effective feedback: Reinforce your words with action </a:t>
            </a:r>
            <a:r>
              <a:rPr lang="en-US" sz="2800" u="sng" dirty="0">
                <a:solidFill>
                  <a:srgbClr val="FFFFFF"/>
                </a:solidFill>
              </a:rPr>
              <a:t>as soon as possible</a:t>
            </a:r>
            <a:r>
              <a:rPr lang="en-US" sz="2800" dirty="0">
                <a:solidFill>
                  <a:srgbClr val="FFFFFF"/>
                </a:solidFill>
              </a:rPr>
              <a:t>!  If you say you are going to do something as a result of the feedback, do it!  If you say you are going to reward someone, reward them.  If you say you are going to have to punish them, make sure you follow-through.</a:t>
            </a:r>
            <a:endParaRPr lang="en-US" sz="2000" dirty="0">
              <a:latin typeface="Times New Roman" charset="0"/>
            </a:endParaRPr>
          </a:p>
          <a:p>
            <a:pPr marL="465138" defTabSz="576263"/>
            <a:endParaRPr lang="en-US" sz="2000" dirty="0">
              <a:latin typeface="Times New Roman" charset="0"/>
            </a:endParaRPr>
          </a:p>
          <a:p>
            <a:pPr marL="465138" defTabSz="576263"/>
            <a:endParaRPr lang="en-US" sz="2000" dirty="0">
              <a:latin typeface="Times New Roman"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146425" y="609600"/>
            <a:ext cx="2819400" cy="685800"/>
          </a:xfrm>
          <a:noFill/>
        </p:spPr>
        <p:txBody>
          <a:bodyPr wrap="none" anchor="t"/>
          <a:lstStyle/>
          <a:p>
            <a:r>
              <a:rPr lang="en-US" b="1">
                <a:latin typeface="Arial" charset="0"/>
              </a:rPr>
              <a:t>Objectives</a:t>
            </a:r>
            <a:endParaRPr lang="en-US"/>
          </a:p>
        </p:txBody>
      </p:sp>
      <p:sp>
        <p:nvSpPr>
          <p:cNvPr id="11267" name="Rectangle 3"/>
          <p:cNvSpPr>
            <a:spLocks noGrp="1" noChangeArrowheads="1"/>
          </p:cNvSpPr>
          <p:nvPr>
            <p:ph idx="1"/>
          </p:nvPr>
        </p:nvSpPr>
        <p:spPr>
          <a:xfrm>
            <a:off x="0" y="1828800"/>
            <a:ext cx="9144000" cy="4114800"/>
          </a:xfrm>
        </p:spPr>
        <p:txBody>
          <a:bodyPr/>
          <a:lstStyle/>
          <a:p>
            <a:pPr marL="808038">
              <a:spcAft>
                <a:spcPct val="20000"/>
              </a:spcAft>
            </a:pPr>
            <a:r>
              <a:rPr lang="en-US"/>
              <a:t>To understand the value of the work-to-time relationship</a:t>
            </a:r>
          </a:p>
          <a:p>
            <a:pPr marL="808038">
              <a:spcAft>
                <a:spcPct val="20000"/>
              </a:spcAft>
            </a:pPr>
            <a:r>
              <a:rPr lang="en-US"/>
              <a:t>To recognize what is “lost time”</a:t>
            </a:r>
          </a:p>
          <a:p>
            <a:pPr marL="808038">
              <a:spcAft>
                <a:spcPct val="20000"/>
              </a:spcAft>
            </a:pPr>
            <a:r>
              <a:rPr lang="en-US"/>
              <a:t>To be able to effectively apply the eight supervisory behaviors to your area</a:t>
            </a:r>
          </a:p>
          <a:p>
            <a:pPr marL="808038">
              <a:spcAft>
                <a:spcPct val="20000"/>
              </a:spcAft>
            </a:pPr>
            <a:r>
              <a:rPr lang="en-US"/>
              <a:t>To understand the concepts of effective management as it relates to a system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a:xfrm>
            <a:off x="0" y="381000"/>
            <a:ext cx="9144000" cy="762000"/>
          </a:xfrm>
          <a:noFill/>
        </p:spPr>
        <p:txBody>
          <a:bodyPr anchor="t"/>
          <a:lstStyle/>
          <a:p>
            <a:r>
              <a:rPr lang="en-US" b="1">
                <a:latin typeface="Arial" charset="0"/>
              </a:rPr>
              <a:t>#7. Problem Solving</a:t>
            </a:r>
            <a:endParaRPr lang="en-US"/>
          </a:p>
        </p:txBody>
      </p:sp>
      <p:sp>
        <p:nvSpPr>
          <p:cNvPr id="29699" name="Rectangle 3"/>
          <p:cNvSpPr>
            <a:spLocks noGrp="1" noChangeArrowheads="1"/>
          </p:cNvSpPr>
          <p:nvPr>
            <p:ph idx="1"/>
          </p:nvPr>
        </p:nvSpPr>
        <p:spPr>
          <a:xfrm>
            <a:off x="0" y="1371600"/>
            <a:ext cx="9144000" cy="4800600"/>
          </a:xfrm>
        </p:spPr>
        <p:txBody>
          <a:bodyPr/>
          <a:lstStyle/>
          <a:p>
            <a:pPr marL="808038">
              <a:buFont typeface="Arial" charset="0"/>
              <a:buNone/>
            </a:pPr>
            <a:r>
              <a:rPr lang="en-US"/>
              <a:t>Effective problem-solving consists of Seven Steps:</a:t>
            </a:r>
          </a:p>
          <a:p>
            <a:pPr marL="1379538" lvl="1" indent="-514350">
              <a:buFont typeface="Calibri" pitchFamily="34" charset="0"/>
              <a:buAutoNum type="arabicPeriod"/>
            </a:pPr>
            <a:r>
              <a:rPr lang="en-US"/>
              <a:t>Discover that there is a problem</a:t>
            </a:r>
          </a:p>
          <a:p>
            <a:pPr marL="1379538" lvl="1" indent="-514350">
              <a:buFont typeface="Calibri" pitchFamily="34" charset="0"/>
              <a:buAutoNum type="arabicPeriod"/>
            </a:pPr>
            <a:r>
              <a:rPr lang="en-US"/>
              <a:t>Define the problem</a:t>
            </a:r>
          </a:p>
          <a:p>
            <a:pPr marL="1379538" lvl="1" indent="-514350">
              <a:buFont typeface="Calibri" pitchFamily="34" charset="0"/>
              <a:buAutoNum type="arabicPeriod"/>
            </a:pPr>
            <a:r>
              <a:rPr lang="en-US"/>
              <a:t>Determine all of the possible solutions and consequences</a:t>
            </a:r>
          </a:p>
          <a:p>
            <a:pPr marL="1379538" lvl="1" indent="-514350">
              <a:buFont typeface="Calibri" pitchFamily="34" charset="0"/>
              <a:buAutoNum type="arabicPeriod"/>
            </a:pPr>
            <a:r>
              <a:rPr lang="en-US"/>
              <a:t>Pick the right (or the best) solution</a:t>
            </a:r>
          </a:p>
          <a:p>
            <a:pPr marL="1379538" lvl="1" indent="-514350">
              <a:buFont typeface="Calibri" pitchFamily="34" charset="0"/>
              <a:buAutoNum type="arabicPeriod"/>
            </a:pPr>
            <a:r>
              <a:rPr lang="en-US"/>
              <a:t>Implement the solution</a:t>
            </a:r>
          </a:p>
          <a:p>
            <a:pPr marL="1379538" lvl="1" indent="-514350">
              <a:buFont typeface="Calibri" pitchFamily="34" charset="0"/>
              <a:buAutoNum type="arabicPeriod"/>
            </a:pPr>
            <a:r>
              <a:rPr lang="en-US"/>
              <a:t>Follow-up to assess effectiveness</a:t>
            </a:r>
          </a:p>
          <a:p>
            <a:pPr marL="1379538" lvl="1" indent="-514350">
              <a:buFont typeface="Calibri" pitchFamily="34" charset="0"/>
              <a:buAutoNum type="arabicPeriod"/>
            </a:pPr>
            <a:r>
              <a:rPr lang="en-US"/>
              <a:t>Document and communicate the results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0" y="457200"/>
            <a:ext cx="9144000" cy="646113"/>
          </a:xfrm>
          <a:prstGeom prst="rect">
            <a:avLst/>
          </a:prstGeom>
          <a:noFill/>
          <a:ln w="12700" cap="sq">
            <a:noFill/>
            <a:miter lim="800000"/>
            <a:headEnd type="none" w="sm" len="sm"/>
            <a:tailEnd type="none" w="sm" len="sm"/>
          </a:ln>
        </p:spPr>
        <p:txBody>
          <a:bodyPr>
            <a:spAutoFit/>
          </a:bodyPr>
          <a:lstStyle/>
          <a:p>
            <a:pPr algn="ctr"/>
            <a:r>
              <a:rPr lang="en-US" sz="3600" b="1">
                <a:solidFill>
                  <a:srgbClr val="FFFFFF"/>
                </a:solidFill>
              </a:rPr>
              <a:t>#8. Reporting</a:t>
            </a:r>
          </a:p>
        </p:txBody>
      </p:sp>
      <p:sp>
        <p:nvSpPr>
          <p:cNvPr id="30723" name="Text Box 3"/>
          <p:cNvSpPr txBox="1">
            <a:spLocks noChangeArrowheads="1"/>
          </p:cNvSpPr>
          <p:nvPr/>
        </p:nvSpPr>
        <p:spPr bwMode="auto">
          <a:xfrm>
            <a:off x="0" y="1817688"/>
            <a:ext cx="9144000" cy="4868862"/>
          </a:xfrm>
          <a:prstGeom prst="rect">
            <a:avLst/>
          </a:prstGeom>
          <a:noFill/>
          <a:ln w="12700" cap="sq">
            <a:noFill/>
            <a:miter lim="800000"/>
            <a:headEnd type="none" w="sm" len="sm"/>
            <a:tailEnd type="none" w="sm" len="sm"/>
          </a:ln>
        </p:spPr>
        <p:txBody>
          <a:bodyPr>
            <a:spAutoFit/>
          </a:bodyPr>
          <a:lstStyle/>
          <a:p>
            <a:pPr marL="908050" indent="-442913">
              <a:spcBef>
                <a:spcPct val="20000"/>
              </a:spcBef>
              <a:spcAft>
                <a:spcPct val="20000"/>
              </a:spcAft>
              <a:buFontTx/>
              <a:buChar char="•"/>
            </a:pPr>
            <a:r>
              <a:rPr lang="en-US" sz="3200">
                <a:solidFill>
                  <a:srgbClr val="FFFFFF"/>
                </a:solidFill>
              </a:rPr>
              <a:t>Information should impact the bottom line</a:t>
            </a:r>
          </a:p>
          <a:p>
            <a:pPr marL="908050" indent="-442913">
              <a:spcBef>
                <a:spcPct val="20000"/>
              </a:spcBef>
              <a:spcAft>
                <a:spcPct val="20000"/>
              </a:spcAft>
              <a:buFontTx/>
              <a:buChar char="•"/>
            </a:pPr>
            <a:r>
              <a:rPr lang="en-US" sz="3200">
                <a:solidFill>
                  <a:srgbClr val="FFFFFF"/>
                </a:solidFill>
              </a:rPr>
              <a:t>Reports should be thorough but brief</a:t>
            </a:r>
          </a:p>
          <a:p>
            <a:pPr marL="908050" indent="-442913">
              <a:spcBef>
                <a:spcPct val="20000"/>
              </a:spcBef>
              <a:spcAft>
                <a:spcPct val="20000"/>
              </a:spcAft>
              <a:buFontTx/>
              <a:buChar char="•"/>
            </a:pPr>
            <a:r>
              <a:rPr lang="en-US" sz="3200">
                <a:solidFill>
                  <a:srgbClr val="FFFFFF"/>
                </a:solidFill>
              </a:rPr>
              <a:t>Focus on not only what, but also why</a:t>
            </a:r>
          </a:p>
          <a:p>
            <a:pPr marL="908050" indent="-442913">
              <a:spcBef>
                <a:spcPct val="20000"/>
              </a:spcBef>
              <a:spcAft>
                <a:spcPct val="20000"/>
              </a:spcAft>
              <a:buFontTx/>
              <a:buChar char="•"/>
            </a:pPr>
            <a:r>
              <a:rPr lang="en-US" sz="3200">
                <a:solidFill>
                  <a:srgbClr val="FFFFFF"/>
                </a:solidFill>
              </a:rPr>
              <a:t>Be honest and objective</a:t>
            </a:r>
          </a:p>
          <a:p>
            <a:pPr marL="908050" indent="-442913">
              <a:spcBef>
                <a:spcPct val="20000"/>
              </a:spcBef>
              <a:spcAft>
                <a:spcPct val="20000"/>
              </a:spcAft>
              <a:buFontTx/>
              <a:buChar char="•"/>
            </a:pPr>
            <a:r>
              <a:rPr lang="en-US" sz="3200">
                <a:solidFill>
                  <a:srgbClr val="FFFFFF"/>
                </a:solidFill>
              </a:rPr>
              <a:t>Take responsibility for your own failures</a:t>
            </a:r>
          </a:p>
          <a:p>
            <a:pPr marL="908050" indent="-442913">
              <a:spcBef>
                <a:spcPct val="20000"/>
              </a:spcBef>
              <a:spcAft>
                <a:spcPct val="20000"/>
              </a:spcAft>
              <a:buFontTx/>
              <a:buChar char="•"/>
            </a:pPr>
            <a:r>
              <a:rPr lang="en-US" sz="3200">
                <a:solidFill>
                  <a:srgbClr val="FFFFFF"/>
                </a:solidFill>
              </a:rPr>
              <a:t>Recommend corrective action</a:t>
            </a:r>
            <a:endParaRPr lang="en-US">
              <a:latin typeface="Times New Roman" charset="0"/>
            </a:endParaRPr>
          </a:p>
          <a:p>
            <a:pPr marL="908050" indent="-442913"/>
            <a:endParaRPr lang="en-US">
              <a:latin typeface="Times New Roman" charset="0"/>
            </a:endParaRPr>
          </a:p>
          <a:p>
            <a:pPr marL="908050" indent="-442913"/>
            <a:endParaRPr lang="en-US">
              <a:latin typeface="Times New Roman"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609600"/>
            <a:ext cx="9144000" cy="1143000"/>
          </a:xfrm>
          <a:noFill/>
        </p:spPr>
        <p:txBody>
          <a:bodyPr anchor="t"/>
          <a:lstStyle/>
          <a:p>
            <a:r>
              <a:rPr lang="en-US" sz="3200" b="1">
                <a:latin typeface="Arial" charset="0"/>
              </a:rPr>
              <a:t>Characteristics of an Effective Manager</a:t>
            </a:r>
            <a:endParaRPr lang="en-US" sz="2400">
              <a:latin typeface="Arial" charset="0"/>
            </a:endParaRPr>
          </a:p>
        </p:txBody>
      </p:sp>
      <p:sp>
        <p:nvSpPr>
          <p:cNvPr id="48131" name="Rectangle 3"/>
          <p:cNvSpPr>
            <a:spLocks noGrp="1" noChangeArrowheads="1"/>
          </p:cNvSpPr>
          <p:nvPr>
            <p:ph idx="1"/>
          </p:nvPr>
        </p:nvSpPr>
        <p:spPr>
          <a:xfrm>
            <a:off x="457200" y="1371600"/>
            <a:ext cx="8229600" cy="5029200"/>
          </a:xfrm>
        </p:spPr>
        <p:txBody>
          <a:bodyPr/>
          <a:lstStyle/>
          <a:p>
            <a:pPr marL="0" indent="0">
              <a:spcBef>
                <a:spcPct val="25000"/>
              </a:spcBef>
              <a:buFontTx/>
              <a:buNone/>
            </a:pPr>
            <a:r>
              <a:rPr lang="en-US" sz="2400" dirty="0">
                <a:cs typeface="Times New Roman" charset="0"/>
              </a:rPr>
              <a:t>I evaluate my performance openly and honestly.</a:t>
            </a:r>
          </a:p>
          <a:p>
            <a:pPr marL="0" indent="0">
              <a:spcBef>
                <a:spcPct val="25000"/>
              </a:spcBef>
              <a:buFontTx/>
              <a:buNone/>
            </a:pPr>
            <a:r>
              <a:rPr lang="en-US" sz="2400" dirty="0">
                <a:cs typeface="Times New Roman" charset="0"/>
              </a:rPr>
              <a:t>I see the future as something which I make happen, not as something which happens to me.</a:t>
            </a:r>
          </a:p>
          <a:p>
            <a:pPr marL="0" indent="0">
              <a:spcBef>
                <a:spcPct val="25000"/>
              </a:spcBef>
              <a:buFontTx/>
              <a:buNone/>
            </a:pPr>
            <a:r>
              <a:rPr lang="en-US" sz="2400" dirty="0">
                <a:cs typeface="Times New Roman" charset="0"/>
              </a:rPr>
              <a:t>I judge ideas on their merit, not on where they originated.     </a:t>
            </a:r>
          </a:p>
          <a:p>
            <a:pPr marL="0" indent="0">
              <a:spcBef>
                <a:spcPct val="25000"/>
              </a:spcBef>
              <a:buFontTx/>
              <a:buNone/>
            </a:pPr>
            <a:r>
              <a:rPr lang="en-US" sz="2400" dirty="0">
                <a:cs typeface="Times New Roman" charset="0"/>
              </a:rPr>
              <a:t>I delegate jobs and responsibilities to those under my supervision.     </a:t>
            </a:r>
          </a:p>
          <a:p>
            <a:pPr marL="0" indent="0">
              <a:spcBef>
                <a:spcPct val="25000"/>
              </a:spcBef>
              <a:buFontTx/>
              <a:buNone/>
            </a:pPr>
            <a:r>
              <a:rPr lang="en-US" sz="2400" dirty="0">
                <a:cs typeface="Times New Roman" charset="0"/>
              </a:rPr>
              <a:t>I accept positive and negative feedback as a basis for improvement.     </a:t>
            </a:r>
          </a:p>
          <a:p>
            <a:pPr marL="0" indent="0">
              <a:spcBef>
                <a:spcPct val="25000"/>
              </a:spcBef>
              <a:buFontTx/>
              <a:buNone/>
            </a:pPr>
            <a:r>
              <a:rPr lang="en-US" sz="2400" dirty="0">
                <a:cs typeface="Times New Roman" charset="0"/>
              </a:rPr>
              <a:t>I communicate both positive and negative feedback as appropriate.     </a:t>
            </a:r>
          </a:p>
          <a:p>
            <a:pPr marL="0" indent="0">
              <a:spcBef>
                <a:spcPct val="25000"/>
              </a:spcBef>
              <a:buFontTx/>
              <a:buNone/>
            </a:pPr>
            <a:r>
              <a:rPr lang="en-US" sz="2400" dirty="0">
                <a:cs typeface="Times New Roman" charset="0"/>
              </a:rPr>
              <a:t>I assign work with due regard for worker capabilities.</a:t>
            </a:r>
            <a:r>
              <a:rPr lang="en-US" sz="2200" dirty="0">
                <a:cs typeface="Times New Roman"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5"/>
          <p:cNvSpPr>
            <a:spLocks noGrp="1" noChangeArrowheads="1"/>
          </p:cNvSpPr>
          <p:nvPr>
            <p:ph type="title"/>
          </p:nvPr>
        </p:nvSpPr>
        <p:spPr>
          <a:xfrm>
            <a:off x="0" y="609600"/>
            <a:ext cx="9144000" cy="1143000"/>
          </a:xfrm>
          <a:noFill/>
        </p:spPr>
        <p:txBody>
          <a:bodyPr anchor="t"/>
          <a:lstStyle/>
          <a:p>
            <a:r>
              <a:rPr lang="en-US" sz="3200" b="1">
                <a:latin typeface="Arial" charset="0"/>
              </a:rPr>
              <a:t>Characteristics of an Effective Manager</a:t>
            </a:r>
            <a:endParaRPr lang="en-US" sz="2400">
              <a:latin typeface="Arial" charset="0"/>
            </a:endParaRPr>
          </a:p>
        </p:txBody>
      </p:sp>
      <p:sp>
        <p:nvSpPr>
          <p:cNvPr id="49155" name="Rectangle 3"/>
          <p:cNvSpPr>
            <a:spLocks noGrp="1" noChangeArrowheads="1"/>
          </p:cNvSpPr>
          <p:nvPr>
            <p:ph idx="1"/>
          </p:nvPr>
        </p:nvSpPr>
        <p:spPr>
          <a:xfrm>
            <a:off x="457200" y="1447800"/>
            <a:ext cx="8382000" cy="4953000"/>
          </a:xfrm>
        </p:spPr>
        <p:txBody>
          <a:bodyPr/>
          <a:lstStyle/>
          <a:p>
            <a:pPr marL="0" indent="0">
              <a:spcBef>
                <a:spcPct val="25000"/>
              </a:spcBef>
              <a:buFontTx/>
              <a:buNone/>
            </a:pPr>
            <a:r>
              <a:rPr lang="en-US" sz="2400">
                <a:cs typeface="Times New Roman" charset="0"/>
              </a:rPr>
              <a:t>I follow up on work assignments to ensure adequate performance.</a:t>
            </a:r>
            <a:r>
              <a:rPr lang="en-US" sz="2400" b="1">
                <a:solidFill>
                  <a:srgbClr val="FFFF00"/>
                </a:solidFill>
                <a:cs typeface="Times New Roman" charset="0"/>
              </a:rPr>
              <a:t>     </a:t>
            </a:r>
          </a:p>
          <a:p>
            <a:pPr marL="0" indent="0">
              <a:spcBef>
                <a:spcPct val="25000"/>
              </a:spcBef>
              <a:buFontTx/>
              <a:buNone/>
            </a:pPr>
            <a:r>
              <a:rPr lang="en-US" sz="2400">
                <a:cs typeface="Times New Roman" charset="0"/>
              </a:rPr>
              <a:t>I confront the people I supervise when their work does not  meet my standards.     </a:t>
            </a:r>
          </a:p>
          <a:p>
            <a:pPr marL="0" indent="0">
              <a:spcBef>
                <a:spcPct val="25000"/>
              </a:spcBef>
              <a:buFontTx/>
              <a:buNone/>
            </a:pPr>
            <a:r>
              <a:rPr lang="en-US" sz="2400">
                <a:cs typeface="Times New Roman" charset="0"/>
              </a:rPr>
              <a:t>I view the performance of the team as a measure of my own effectiveness.     </a:t>
            </a:r>
          </a:p>
          <a:p>
            <a:pPr marL="0" indent="0">
              <a:spcBef>
                <a:spcPct val="25000"/>
              </a:spcBef>
              <a:buFontTx/>
              <a:buNone/>
            </a:pPr>
            <a:r>
              <a:rPr lang="en-US" sz="2400">
                <a:cs typeface="Times New Roman" charset="0"/>
              </a:rPr>
              <a:t>I am productivity-oriented and cooperate with new procedures to increase productivity.</a:t>
            </a:r>
          </a:p>
          <a:p>
            <a:pPr marL="0" indent="0">
              <a:spcBef>
                <a:spcPct val="25000"/>
              </a:spcBef>
              <a:buFontTx/>
              <a:buNone/>
            </a:pPr>
            <a:r>
              <a:rPr lang="en-US" sz="2400">
                <a:cs typeface="Times New Roman" charset="0"/>
              </a:rPr>
              <a:t>I don't deny or excuse waste, inefficiency, or lost time.</a:t>
            </a:r>
          </a:p>
          <a:p>
            <a:pPr marL="0" indent="0">
              <a:spcBef>
                <a:spcPct val="25000"/>
              </a:spcBef>
              <a:buFontTx/>
              <a:buNone/>
            </a:pPr>
            <a:r>
              <a:rPr lang="en-US" sz="2400">
                <a:cs typeface="Times New Roman" charset="0"/>
              </a:rPr>
              <a:t>I am physically accessible to subordinates to model  appropriate behavior.</a:t>
            </a:r>
            <a:r>
              <a:rPr lang="en-US" sz="2200">
                <a:cs typeface="Times New Roman" charset="0"/>
              </a:rPr>
              <a:t> </a:t>
            </a:r>
          </a:p>
          <a:p>
            <a:pPr marL="0" indent="0">
              <a:buFontTx/>
              <a:buNone/>
            </a:pPr>
            <a:endParaRPr lang="en-US" sz="2200">
              <a:cs typeface="Times New Roman"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5"/>
          <p:cNvSpPr>
            <a:spLocks noGrp="1" noChangeArrowheads="1"/>
          </p:cNvSpPr>
          <p:nvPr>
            <p:ph type="title"/>
          </p:nvPr>
        </p:nvSpPr>
        <p:spPr>
          <a:xfrm>
            <a:off x="0" y="609600"/>
            <a:ext cx="9144000" cy="1143000"/>
          </a:xfrm>
          <a:noFill/>
        </p:spPr>
        <p:txBody>
          <a:bodyPr anchor="t"/>
          <a:lstStyle/>
          <a:p>
            <a:r>
              <a:rPr lang="en-US" sz="3200" b="1">
                <a:latin typeface="Arial" charset="0"/>
              </a:rPr>
              <a:t>Characteristics of an Effective Manager</a:t>
            </a:r>
            <a:endParaRPr lang="en-US" sz="2400">
              <a:latin typeface="Arial" charset="0"/>
            </a:endParaRPr>
          </a:p>
        </p:txBody>
      </p:sp>
      <p:sp>
        <p:nvSpPr>
          <p:cNvPr id="50179" name="Rectangle 3"/>
          <p:cNvSpPr>
            <a:spLocks noGrp="1" noChangeArrowheads="1"/>
          </p:cNvSpPr>
          <p:nvPr>
            <p:ph idx="1"/>
          </p:nvPr>
        </p:nvSpPr>
        <p:spPr>
          <a:xfrm>
            <a:off x="457200" y="1371600"/>
            <a:ext cx="8305800" cy="5029200"/>
          </a:xfrm>
        </p:spPr>
        <p:txBody>
          <a:bodyPr/>
          <a:lstStyle/>
          <a:p>
            <a:pPr marL="0" indent="0">
              <a:spcBef>
                <a:spcPct val="25000"/>
              </a:spcBef>
              <a:buFontTx/>
              <a:buNone/>
            </a:pPr>
            <a:r>
              <a:rPr lang="en-US" sz="2400">
                <a:cs typeface="Times New Roman" charset="0"/>
              </a:rPr>
              <a:t>I deal with my peers in a cooperative manner in support of  each others goals. </a:t>
            </a:r>
          </a:p>
          <a:p>
            <a:pPr marL="0" indent="0">
              <a:spcBef>
                <a:spcPct val="25000"/>
              </a:spcBef>
              <a:buFontTx/>
              <a:buNone/>
            </a:pPr>
            <a:r>
              <a:rPr lang="en-US" sz="2400">
                <a:cs typeface="Times New Roman" charset="0"/>
              </a:rPr>
              <a:t>I understand the tools of control in my operation and I use them.</a:t>
            </a:r>
            <a:r>
              <a:rPr lang="en-US" sz="2400" b="1">
                <a:solidFill>
                  <a:srgbClr val="FFFF00"/>
                </a:solidFill>
                <a:cs typeface="Times New Roman" charset="0"/>
              </a:rPr>
              <a:t>     </a:t>
            </a:r>
          </a:p>
          <a:p>
            <a:pPr marL="0" indent="0">
              <a:spcBef>
                <a:spcPct val="25000"/>
              </a:spcBef>
              <a:buFontTx/>
              <a:buNone/>
            </a:pPr>
            <a:r>
              <a:rPr lang="en-US" sz="2400">
                <a:cs typeface="Times New Roman" charset="0"/>
              </a:rPr>
              <a:t>I have technical understanding of the area which I control.     </a:t>
            </a:r>
          </a:p>
          <a:p>
            <a:pPr marL="0" indent="0">
              <a:spcBef>
                <a:spcPct val="25000"/>
              </a:spcBef>
              <a:buFontTx/>
              <a:buNone/>
            </a:pPr>
            <a:r>
              <a:rPr lang="en-US" sz="2400">
                <a:cs typeface="Times New Roman" charset="0"/>
              </a:rPr>
              <a:t>I recognize that people do their best work when they feel a sense of involvement.     </a:t>
            </a:r>
          </a:p>
          <a:p>
            <a:pPr marL="0" indent="0">
              <a:spcBef>
                <a:spcPct val="25000"/>
              </a:spcBef>
              <a:buFontTx/>
              <a:buNone/>
            </a:pPr>
            <a:r>
              <a:rPr lang="en-US" sz="2400">
                <a:cs typeface="Times New Roman" charset="0"/>
              </a:rPr>
              <a:t>I take responsibility for motivation and morale in my work area.     </a:t>
            </a:r>
          </a:p>
          <a:p>
            <a:pPr marL="0" indent="0">
              <a:spcBef>
                <a:spcPct val="25000"/>
              </a:spcBef>
              <a:buFontTx/>
              <a:buNone/>
            </a:pPr>
            <a:r>
              <a:rPr lang="en-US" sz="2400">
                <a:cs typeface="Times New Roman" charset="0"/>
              </a:rPr>
              <a:t>I see the whole of my department in relation to the larger organization. </a:t>
            </a:r>
          </a:p>
          <a:p>
            <a:pPr marL="0" indent="0">
              <a:spcBef>
                <a:spcPct val="25000"/>
              </a:spcBef>
              <a:buFontTx/>
              <a:buNone/>
            </a:pPr>
            <a:r>
              <a:rPr lang="en-US" sz="2400">
                <a:cs typeface="Times New Roman" charset="0"/>
              </a:rPr>
              <a:t>I take responsibility for the training of my subordinates.</a:t>
            </a:r>
            <a:endParaRPr lang="en-US" sz="2200">
              <a:solidFill>
                <a:srgbClr val="FFFF00"/>
              </a:solidFill>
              <a:cs typeface="Times New Roman" charset="0"/>
            </a:endParaRPr>
          </a:p>
          <a:p>
            <a:pPr marL="0" indent="0">
              <a:spcBef>
                <a:spcPct val="0"/>
              </a:spcBef>
              <a:buFontTx/>
              <a:buNone/>
            </a:pPr>
            <a:endParaRPr lang="en-US" sz="2400" b="1">
              <a:solidFill>
                <a:srgbClr val="FFFF00"/>
              </a:solidFill>
            </a:endParaRPr>
          </a:p>
          <a:p>
            <a:pPr marL="0" indent="0">
              <a:spcBef>
                <a:spcPct val="0"/>
              </a:spcBef>
              <a:buFontTx/>
              <a:buNone/>
            </a:pPr>
            <a:endParaRPr lang="en-US" sz="2400"/>
          </a:p>
          <a:p>
            <a:pPr marL="0" indent="0">
              <a:spcBef>
                <a:spcPct val="0"/>
              </a:spcBef>
              <a:buFontTx/>
              <a:buNone/>
            </a:pPr>
            <a:endParaRPr lang="en-US" sz="2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Text Box 2"/>
          <p:cNvSpPr txBox="1">
            <a:spLocks noChangeArrowheads="1"/>
          </p:cNvSpPr>
          <p:nvPr/>
        </p:nvSpPr>
        <p:spPr bwMode="auto">
          <a:xfrm>
            <a:off x="457200" y="1524000"/>
            <a:ext cx="8251825" cy="3770263"/>
          </a:xfrm>
          <a:prstGeom prst="rect">
            <a:avLst/>
          </a:prstGeom>
          <a:noFill/>
          <a:ln w="12700" cap="sq">
            <a:noFill/>
            <a:miter lim="800000"/>
            <a:headEnd type="none" w="sm" len="sm"/>
            <a:tailEnd type="none" w="sm" len="sm"/>
          </a:ln>
          <a:effectLst/>
        </p:spPr>
        <p:txBody>
          <a:bodyPr>
            <a:spAutoFit/>
          </a:bodyPr>
          <a:lstStyle/>
          <a:p>
            <a:pPr algn="ctr">
              <a:spcBef>
                <a:spcPts val="1800"/>
              </a:spcBef>
              <a:defRPr/>
            </a:pPr>
            <a:r>
              <a:rPr lang="en-US" sz="3200" dirty="0">
                <a:solidFill>
                  <a:srgbClr val="FFFFFF"/>
                </a:solidFill>
              </a:rPr>
              <a:t>Performance is judged on the efficiency and productivity of our work and work areas.  </a:t>
            </a:r>
          </a:p>
          <a:p>
            <a:pPr algn="ctr">
              <a:spcBef>
                <a:spcPts val="1800"/>
              </a:spcBef>
              <a:defRPr/>
            </a:pPr>
            <a:r>
              <a:rPr lang="en-US" sz="3200" dirty="0">
                <a:solidFill>
                  <a:srgbClr val="FFFFFF"/>
                </a:solidFill>
              </a:rPr>
              <a:t>We either meet our goals and fulfill expectations or we don’t -- just like in a football game where a team wins or loses, our performance is measured based on the final scoreboard.</a:t>
            </a:r>
            <a:endParaRPr lang="en-US" dirty="0">
              <a:latin typeface="Times New Roman"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3"/>
          <p:cNvSpPr>
            <a:spLocks noGrp="1"/>
          </p:cNvSpPr>
          <p:nvPr>
            <p:ph type="ctrTitle"/>
          </p:nvPr>
        </p:nvSpPr>
        <p:spPr/>
        <p:txBody>
          <a:bodyPr/>
          <a:lstStyle/>
          <a:p>
            <a:r>
              <a:rPr lang="en-US"/>
              <a:t>How do you know if you have had a good day?</a:t>
            </a:r>
          </a:p>
        </p:txBody>
      </p:sp>
      <p:sp>
        <p:nvSpPr>
          <p:cNvPr id="5" name="Subtitle 4"/>
          <p:cNvSpPr>
            <a:spLocks noGrp="1"/>
          </p:cNvSpPr>
          <p:nvPr>
            <p:ph type="subTitle" idx="1"/>
          </p:nvPr>
        </p:nvSpPr>
        <p:spPr/>
        <p:txBody>
          <a:bodyPr rtlCol="0">
            <a:normAutofit/>
          </a:bodyPr>
          <a:lstStyle/>
          <a:p>
            <a:pPr fontAlgn="auto">
              <a:spcAft>
                <a:spcPts val="0"/>
              </a:spcAft>
              <a:buFont typeface="Arial" pitchFamily="34" charset="0"/>
              <a:buNone/>
              <a:defRPr/>
            </a:pPr>
            <a:r>
              <a:rPr lang="en-US" dirty="0"/>
              <a:t>Set yourself, your workers and your contractors up for success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ChangeArrowheads="1"/>
          </p:cNvSpPr>
          <p:nvPr/>
        </p:nvSpPr>
        <p:spPr bwMode="auto">
          <a:xfrm>
            <a:off x="2971800" y="3048000"/>
            <a:ext cx="2819400" cy="2209800"/>
          </a:xfrm>
          <a:prstGeom prst="lightningBolt">
            <a:avLst/>
          </a:prstGeom>
          <a:solidFill>
            <a:srgbClr val="FFFF00"/>
          </a:solidFill>
          <a:ln w="12700" cap="sq">
            <a:solidFill>
              <a:srgbClr val="FFFF00"/>
            </a:solidFill>
            <a:miter lim="800000"/>
            <a:headEnd type="none" w="sm" len="sm"/>
            <a:tailEnd type="none" w="sm" len="sm"/>
          </a:ln>
        </p:spPr>
        <p:txBody>
          <a:bodyPr wrap="none" anchor="ctr"/>
          <a:lstStyle/>
          <a:p>
            <a:endParaRPr lang="en-US"/>
          </a:p>
        </p:txBody>
      </p:sp>
      <p:sp>
        <p:nvSpPr>
          <p:cNvPr id="12291" name="_s144398"/>
          <p:cNvSpPr>
            <a:spLocks noChangeArrowheads="1" noTextEdit="1"/>
          </p:cNvSpPr>
          <p:nvPr/>
        </p:nvSpPr>
        <p:spPr bwMode="auto">
          <a:xfrm rot="-5400000">
            <a:off x="2690813" y="2324100"/>
            <a:ext cx="3762375" cy="3762375"/>
          </a:xfrm>
          <a:custGeom>
            <a:avLst/>
            <a:gdLst>
              <a:gd name="T0" fmla="*/ 1881188 w 21600"/>
              <a:gd name="T1" fmla="*/ 0 h 21600"/>
              <a:gd name="T2" fmla="*/ 1264402 w 21600"/>
              <a:gd name="T3" fmla="*/ 354987 h 21600"/>
              <a:gd name="T4" fmla="*/ 1881188 w 21600"/>
              <a:gd name="T5" fmla="*/ 470297 h 21600"/>
              <a:gd name="T6" fmla="*/ 2497973 w 21600"/>
              <a:gd name="T7" fmla="*/ 354987 h 21600"/>
              <a:gd name="T8" fmla="*/ 0 60000 65536"/>
              <a:gd name="T9" fmla="*/ 0 60000 65536"/>
              <a:gd name="T10" fmla="*/ 0 60000 65536"/>
              <a:gd name="T11" fmla="*/ 0 60000 65536"/>
              <a:gd name="T12" fmla="*/ 0 w 21600"/>
              <a:gd name="T13" fmla="*/ 0 h 21600"/>
              <a:gd name="T14" fmla="*/ 21600 w 21600"/>
              <a:gd name="T15" fmla="*/ 1 h 21600"/>
            </a:gdLst>
            <a:ahLst/>
            <a:cxnLst>
              <a:cxn ang="T8">
                <a:pos x="T0" y="T1"/>
              </a:cxn>
              <a:cxn ang="T9">
                <a:pos x="T2" y="T3"/>
              </a:cxn>
              <a:cxn ang="T10">
                <a:pos x="T4" y="T5"/>
              </a:cxn>
              <a:cxn ang="T11">
                <a:pos x="T6" y="T7"/>
              </a:cxn>
            </a:cxnLst>
            <a:rect l="T12" t="T13" r="T14" b="T15"/>
            <a:pathLst>
              <a:path w="21600" h="21600">
                <a:moveTo>
                  <a:pt x="7765" y="3289"/>
                </a:moveTo>
                <a:cubicBezTo>
                  <a:pt x="8729" y="2900"/>
                  <a:pt x="9760" y="2700"/>
                  <a:pt x="10799" y="2700"/>
                </a:cubicBezTo>
                <a:cubicBezTo>
                  <a:pt x="11839" y="2699"/>
                  <a:pt x="12870" y="2900"/>
                  <a:pt x="13834" y="3289"/>
                </a:cubicBezTo>
                <a:lnTo>
                  <a:pt x="14845" y="786"/>
                </a:lnTo>
                <a:cubicBezTo>
                  <a:pt x="13560" y="266"/>
                  <a:pt x="12186" y="0"/>
                  <a:pt x="10800" y="0"/>
                </a:cubicBezTo>
                <a:cubicBezTo>
                  <a:pt x="9413" y="-1"/>
                  <a:pt x="8039" y="266"/>
                  <a:pt x="6754" y="786"/>
                </a:cubicBezTo>
                <a:close/>
              </a:path>
            </a:pathLst>
          </a:custGeom>
          <a:solidFill>
            <a:schemeClr val="accent2"/>
          </a:solidFill>
          <a:ln w="9525">
            <a:solidFill>
              <a:schemeClr val="tx1"/>
            </a:solidFill>
            <a:miter lim="800000"/>
            <a:headEnd/>
            <a:tailEnd/>
          </a:ln>
        </p:spPr>
        <p:txBody>
          <a:bodyPr wrap="none" anchor="ctr"/>
          <a:lstStyle/>
          <a:p>
            <a:endParaRPr lang="en-US"/>
          </a:p>
        </p:txBody>
      </p:sp>
      <p:sp>
        <p:nvSpPr>
          <p:cNvPr id="12292" name="Text Box 12"/>
          <p:cNvSpPr txBox="1">
            <a:spLocks noChangeArrowheads="1"/>
          </p:cNvSpPr>
          <p:nvPr/>
        </p:nvSpPr>
        <p:spPr bwMode="auto">
          <a:xfrm>
            <a:off x="3581400" y="3657600"/>
            <a:ext cx="2362200" cy="457200"/>
          </a:xfrm>
          <a:prstGeom prst="rect">
            <a:avLst/>
          </a:prstGeom>
          <a:noFill/>
          <a:ln w="9525">
            <a:noFill/>
            <a:miter lim="800000"/>
            <a:headEnd/>
            <a:tailEnd/>
          </a:ln>
        </p:spPr>
        <p:txBody>
          <a:bodyPr>
            <a:spAutoFit/>
          </a:bodyPr>
          <a:lstStyle/>
          <a:p>
            <a:pPr>
              <a:spcBef>
                <a:spcPct val="50000"/>
              </a:spcBef>
            </a:pPr>
            <a:endParaRPr lang="en-US"/>
          </a:p>
        </p:txBody>
      </p:sp>
      <p:sp>
        <p:nvSpPr>
          <p:cNvPr id="12293" name="_s144393"/>
          <p:cNvSpPr>
            <a:spLocks noChangeArrowheads="1" noTextEdit="1"/>
          </p:cNvSpPr>
          <p:nvPr/>
        </p:nvSpPr>
        <p:spPr bwMode="auto">
          <a:xfrm>
            <a:off x="2690813" y="2324100"/>
            <a:ext cx="3762375" cy="3762375"/>
          </a:xfrm>
          <a:custGeom>
            <a:avLst/>
            <a:gdLst>
              <a:gd name="T0" fmla="*/ 1881188 w 21600"/>
              <a:gd name="T1" fmla="*/ 0 h 21600"/>
              <a:gd name="T2" fmla="*/ 1264402 w 21600"/>
              <a:gd name="T3" fmla="*/ 354987 h 21600"/>
              <a:gd name="T4" fmla="*/ 1881188 w 21600"/>
              <a:gd name="T5" fmla="*/ 470297 h 21600"/>
              <a:gd name="T6" fmla="*/ 2497973 w 21600"/>
              <a:gd name="T7" fmla="*/ 354987 h 21600"/>
              <a:gd name="T8" fmla="*/ 0 60000 65536"/>
              <a:gd name="T9" fmla="*/ 0 60000 65536"/>
              <a:gd name="T10" fmla="*/ 0 60000 65536"/>
              <a:gd name="T11" fmla="*/ 0 60000 65536"/>
              <a:gd name="T12" fmla="*/ 0 w 21600"/>
              <a:gd name="T13" fmla="*/ 0 h 21600"/>
              <a:gd name="T14" fmla="*/ 21600 w 21600"/>
              <a:gd name="T15" fmla="*/ 1 h 21600"/>
            </a:gdLst>
            <a:ahLst/>
            <a:cxnLst>
              <a:cxn ang="T8">
                <a:pos x="T0" y="T1"/>
              </a:cxn>
              <a:cxn ang="T9">
                <a:pos x="T2" y="T3"/>
              </a:cxn>
              <a:cxn ang="T10">
                <a:pos x="T4" y="T5"/>
              </a:cxn>
              <a:cxn ang="T11">
                <a:pos x="T6" y="T7"/>
              </a:cxn>
            </a:cxnLst>
            <a:rect l="T12" t="T13" r="T14" b="T15"/>
            <a:pathLst>
              <a:path w="21600" h="21600">
                <a:moveTo>
                  <a:pt x="7765" y="3289"/>
                </a:moveTo>
                <a:cubicBezTo>
                  <a:pt x="8729" y="2900"/>
                  <a:pt x="9760" y="2700"/>
                  <a:pt x="10799" y="2700"/>
                </a:cubicBezTo>
                <a:cubicBezTo>
                  <a:pt x="11839" y="2699"/>
                  <a:pt x="12870" y="2900"/>
                  <a:pt x="13834" y="3289"/>
                </a:cubicBezTo>
                <a:lnTo>
                  <a:pt x="14845" y="786"/>
                </a:lnTo>
                <a:cubicBezTo>
                  <a:pt x="13560" y="266"/>
                  <a:pt x="12186" y="0"/>
                  <a:pt x="10800" y="0"/>
                </a:cubicBezTo>
                <a:cubicBezTo>
                  <a:pt x="9413" y="-1"/>
                  <a:pt x="8039" y="266"/>
                  <a:pt x="6754" y="786"/>
                </a:cubicBezTo>
                <a:close/>
              </a:path>
            </a:pathLst>
          </a:custGeom>
          <a:solidFill>
            <a:schemeClr val="accent2"/>
          </a:solidFill>
          <a:ln w="9525">
            <a:solidFill>
              <a:schemeClr val="tx1"/>
            </a:solidFill>
            <a:miter lim="800000"/>
            <a:headEnd/>
            <a:tailEnd/>
          </a:ln>
        </p:spPr>
        <p:txBody>
          <a:bodyPr wrap="none" anchor="ctr"/>
          <a:lstStyle/>
          <a:p>
            <a:endParaRPr lang="en-US"/>
          </a:p>
        </p:txBody>
      </p:sp>
      <p:grpSp>
        <p:nvGrpSpPr>
          <p:cNvPr id="12294" name="Group 17"/>
          <p:cNvGrpSpPr>
            <a:grpSpLocks/>
          </p:cNvGrpSpPr>
          <p:nvPr/>
        </p:nvGrpSpPr>
        <p:grpSpPr bwMode="auto">
          <a:xfrm>
            <a:off x="228600" y="1828800"/>
            <a:ext cx="8686800" cy="4752975"/>
            <a:chOff x="0" y="1152"/>
            <a:chExt cx="5472" cy="2994"/>
          </a:xfrm>
        </p:grpSpPr>
        <p:sp>
          <p:nvSpPr>
            <p:cNvPr id="12296" name="AutoShape 3"/>
            <p:cNvSpPr>
              <a:spLocks noChangeAspect="1" noChangeArrowheads="1" noTextEdit="1"/>
            </p:cNvSpPr>
            <p:nvPr/>
          </p:nvSpPr>
          <p:spPr bwMode="auto">
            <a:xfrm>
              <a:off x="0" y="1152"/>
              <a:ext cx="5472" cy="2994"/>
            </a:xfrm>
            <a:prstGeom prst="rect">
              <a:avLst/>
            </a:prstGeom>
            <a:noFill/>
            <a:ln w="9525">
              <a:noFill/>
              <a:miter lim="800000"/>
              <a:headEnd/>
              <a:tailEnd/>
            </a:ln>
          </p:spPr>
          <p:txBody>
            <a:bodyPr/>
            <a:lstStyle/>
            <a:p>
              <a:endParaRPr lang="en-US"/>
            </a:p>
          </p:txBody>
        </p:sp>
        <p:sp>
          <p:nvSpPr>
            <p:cNvPr id="12297" name="_s144394"/>
            <p:cNvSpPr>
              <a:spLocks noChangeArrowheads="1" noTextEdit="1"/>
            </p:cNvSpPr>
            <p:nvPr/>
          </p:nvSpPr>
          <p:spPr bwMode="auto">
            <a:xfrm rot="5400000">
              <a:off x="1551" y="1464"/>
              <a:ext cx="2370" cy="2370"/>
            </a:xfrm>
            <a:custGeom>
              <a:avLst/>
              <a:gdLst>
                <a:gd name="T0" fmla="*/ 1185 w 21600"/>
                <a:gd name="T1" fmla="*/ 0 h 21600"/>
                <a:gd name="T2" fmla="*/ 796 w 21600"/>
                <a:gd name="T3" fmla="*/ 224 h 21600"/>
                <a:gd name="T4" fmla="*/ 1185 w 21600"/>
                <a:gd name="T5" fmla="*/ 296 h 21600"/>
                <a:gd name="T6" fmla="*/ 1574 w 21600"/>
                <a:gd name="T7" fmla="*/ 224 h 21600"/>
                <a:gd name="T8" fmla="*/ 0 60000 65536"/>
                <a:gd name="T9" fmla="*/ 0 60000 65536"/>
                <a:gd name="T10" fmla="*/ 0 60000 65536"/>
                <a:gd name="T11" fmla="*/ 0 60000 65536"/>
                <a:gd name="T12" fmla="*/ 0 w 21600"/>
                <a:gd name="T13" fmla="*/ 0 h 21600"/>
                <a:gd name="T14" fmla="*/ 21600 w 21600"/>
                <a:gd name="T15" fmla="*/ 0 h 21600"/>
              </a:gdLst>
              <a:ahLst/>
              <a:cxnLst>
                <a:cxn ang="T8">
                  <a:pos x="T0" y="T1"/>
                </a:cxn>
                <a:cxn ang="T9">
                  <a:pos x="T2" y="T3"/>
                </a:cxn>
                <a:cxn ang="T10">
                  <a:pos x="T4" y="T5"/>
                </a:cxn>
                <a:cxn ang="T11">
                  <a:pos x="T6" y="T7"/>
                </a:cxn>
              </a:cxnLst>
              <a:rect l="T12" t="T13" r="T14" b="T15"/>
              <a:pathLst>
                <a:path w="21600" h="21600">
                  <a:moveTo>
                    <a:pt x="7765" y="3289"/>
                  </a:moveTo>
                  <a:cubicBezTo>
                    <a:pt x="8729" y="2900"/>
                    <a:pt x="9760" y="2700"/>
                    <a:pt x="10799" y="2700"/>
                  </a:cubicBezTo>
                  <a:cubicBezTo>
                    <a:pt x="11839" y="2699"/>
                    <a:pt x="12870" y="2900"/>
                    <a:pt x="13834" y="3289"/>
                  </a:cubicBezTo>
                  <a:lnTo>
                    <a:pt x="14845" y="786"/>
                  </a:lnTo>
                  <a:cubicBezTo>
                    <a:pt x="13560" y="266"/>
                    <a:pt x="12186" y="0"/>
                    <a:pt x="10800" y="0"/>
                  </a:cubicBezTo>
                  <a:cubicBezTo>
                    <a:pt x="9413" y="-1"/>
                    <a:pt x="8039" y="266"/>
                    <a:pt x="6754" y="786"/>
                  </a:cubicBezTo>
                  <a:close/>
                </a:path>
              </a:pathLst>
            </a:custGeom>
            <a:solidFill>
              <a:schemeClr val="accent2"/>
            </a:solidFill>
            <a:ln w="9525">
              <a:solidFill>
                <a:schemeClr val="tx1"/>
              </a:solidFill>
              <a:miter lim="800000"/>
              <a:headEnd/>
              <a:tailEnd/>
            </a:ln>
          </p:spPr>
          <p:txBody>
            <a:bodyPr wrap="none" anchor="ctr"/>
            <a:lstStyle/>
            <a:p>
              <a:endParaRPr lang="en-US"/>
            </a:p>
          </p:txBody>
        </p:sp>
        <p:sp>
          <p:nvSpPr>
            <p:cNvPr id="12298" name="_s144396"/>
            <p:cNvSpPr>
              <a:spLocks noChangeArrowheads="1" noTextEdit="1"/>
            </p:cNvSpPr>
            <p:nvPr/>
          </p:nvSpPr>
          <p:spPr bwMode="auto">
            <a:xfrm rot="10800000">
              <a:off x="1551" y="1464"/>
              <a:ext cx="2370" cy="2370"/>
            </a:xfrm>
            <a:custGeom>
              <a:avLst/>
              <a:gdLst>
                <a:gd name="T0" fmla="*/ 1185 w 21600"/>
                <a:gd name="T1" fmla="*/ 0 h 21600"/>
                <a:gd name="T2" fmla="*/ 796 w 21600"/>
                <a:gd name="T3" fmla="*/ 224 h 21600"/>
                <a:gd name="T4" fmla="*/ 1185 w 21600"/>
                <a:gd name="T5" fmla="*/ 296 h 21600"/>
                <a:gd name="T6" fmla="*/ 1574 w 21600"/>
                <a:gd name="T7" fmla="*/ 224 h 21600"/>
                <a:gd name="T8" fmla="*/ 0 60000 65536"/>
                <a:gd name="T9" fmla="*/ 0 60000 65536"/>
                <a:gd name="T10" fmla="*/ 0 60000 65536"/>
                <a:gd name="T11" fmla="*/ 0 60000 65536"/>
                <a:gd name="T12" fmla="*/ 0 w 21600"/>
                <a:gd name="T13" fmla="*/ 0 h 21600"/>
                <a:gd name="T14" fmla="*/ 21600 w 21600"/>
                <a:gd name="T15" fmla="*/ 0 h 21600"/>
              </a:gdLst>
              <a:ahLst/>
              <a:cxnLst>
                <a:cxn ang="T8">
                  <a:pos x="T0" y="T1"/>
                </a:cxn>
                <a:cxn ang="T9">
                  <a:pos x="T2" y="T3"/>
                </a:cxn>
                <a:cxn ang="T10">
                  <a:pos x="T4" y="T5"/>
                </a:cxn>
                <a:cxn ang="T11">
                  <a:pos x="T6" y="T7"/>
                </a:cxn>
              </a:cxnLst>
              <a:rect l="T12" t="T13" r="T14" b="T15"/>
              <a:pathLst>
                <a:path w="21600" h="21600">
                  <a:moveTo>
                    <a:pt x="7765" y="3289"/>
                  </a:moveTo>
                  <a:cubicBezTo>
                    <a:pt x="8729" y="2900"/>
                    <a:pt x="9760" y="2700"/>
                    <a:pt x="10799" y="2700"/>
                  </a:cubicBezTo>
                  <a:cubicBezTo>
                    <a:pt x="11839" y="2699"/>
                    <a:pt x="12870" y="2900"/>
                    <a:pt x="13834" y="3289"/>
                  </a:cubicBezTo>
                  <a:lnTo>
                    <a:pt x="14845" y="786"/>
                  </a:lnTo>
                  <a:cubicBezTo>
                    <a:pt x="13560" y="266"/>
                    <a:pt x="12186" y="0"/>
                    <a:pt x="10800" y="0"/>
                  </a:cubicBezTo>
                  <a:cubicBezTo>
                    <a:pt x="9413" y="-1"/>
                    <a:pt x="8039" y="266"/>
                    <a:pt x="6754" y="786"/>
                  </a:cubicBezTo>
                  <a:close/>
                </a:path>
              </a:pathLst>
            </a:custGeom>
            <a:solidFill>
              <a:schemeClr val="accent2"/>
            </a:solidFill>
            <a:ln w="9525">
              <a:solidFill>
                <a:schemeClr val="tx1"/>
              </a:solidFill>
              <a:miter lim="800000"/>
              <a:headEnd/>
              <a:tailEnd/>
            </a:ln>
          </p:spPr>
          <p:txBody>
            <a:bodyPr wrap="none" anchor="ctr"/>
            <a:lstStyle/>
            <a:p>
              <a:endParaRPr lang="en-US"/>
            </a:p>
          </p:txBody>
        </p:sp>
        <p:sp>
          <p:nvSpPr>
            <p:cNvPr id="12299" name="_s144391"/>
            <p:cNvSpPr>
              <a:spLocks noChangeArrowheads="1"/>
            </p:cNvSpPr>
            <p:nvPr/>
          </p:nvSpPr>
          <p:spPr bwMode="auto">
            <a:xfrm>
              <a:off x="3280" y="1696"/>
              <a:ext cx="608" cy="608"/>
            </a:xfrm>
            <a:prstGeom prst="rect">
              <a:avLst/>
            </a:prstGeom>
            <a:noFill/>
            <a:ln w="9525">
              <a:noFill/>
              <a:miter lim="800000"/>
              <a:headEnd/>
              <a:tailEnd/>
            </a:ln>
          </p:spPr>
          <p:txBody>
            <a:bodyPr wrap="none" lIns="98755" tIns="49378" rIns="98755" bIns="49378" anchor="ctr"/>
            <a:lstStyle/>
            <a:p>
              <a:pPr algn="ctr"/>
              <a:r>
                <a:rPr lang="en-US" sz="2600" b="1">
                  <a:solidFill>
                    <a:srgbClr val="FFFFFF"/>
                  </a:solidFill>
                </a:rPr>
                <a:t>FORECAST</a:t>
              </a:r>
              <a:endParaRPr lang="en-US" sz="2600" b="1">
                <a:solidFill>
                  <a:srgbClr val="ECD636"/>
                </a:solidFill>
              </a:endParaRPr>
            </a:p>
          </p:txBody>
        </p:sp>
        <p:sp>
          <p:nvSpPr>
            <p:cNvPr id="12300" name="_s144392"/>
            <p:cNvSpPr>
              <a:spLocks noChangeArrowheads="1"/>
            </p:cNvSpPr>
            <p:nvPr/>
          </p:nvSpPr>
          <p:spPr bwMode="auto">
            <a:xfrm>
              <a:off x="3216" y="3078"/>
              <a:ext cx="608" cy="608"/>
            </a:xfrm>
            <a:prstGeom prst="rect">
              <a:avLst/>
            </a:prstGeom>
            <a:noFill/>
            <a:ln w="9525">
              <a:noFill/>
              <a:miter lim="800000"/>
              <a:headEnd/>
              <a:tailEnd/>
            </a:ln>
          </p:spPr>
          <p:txBody>
            <a:bodyPr wrap="none" lIns="98755" tIns="49378" rIns="98755" bIns="49378" anchor="ctr"/>
            <a:lstStyle/>
            <a:p>
              <a:pPr algn="ctr"/>
              <a:r>
                <a:rPr lang="en-US" sz="2600" b="1">
                  <a:solidFill>
                    <a:srgbClr val="FFFFFF"/>
                  </a:solidFill>
                </a:rPr>
                <a:t>PLAN</a:t>
              </a:r>
              <a:endParaRPr lang="en-US" sz="2600" b="1">
                <a:solidFill>
                  <a:srgbClr val="ECD636"/>
                </a:solidFill>
              </a:endParaRPr>
            </a:p>
          </p:txBody>
        </p:sp>
        <p:sp>
          <p:nvSpPr>
            <p:cNvPr id="12301" name="_s144395"/>
            <p:cNvSpPr>
              <a:spLocks noChangeArrowheads="1"/>
            </p:cNvSpPr>
            <p:nvPr/>
          </p:nvSpPr>
          <p:spPr bwMode="auto">
            <a:xfrm>
              <a:off x="1600" y="3079"/>
              <a:ext cx="608" cy="608"/>
            </a:xfrm>
            <a:prstGeom prst="rect">
              <a:avLst/>
            </a:prstGeom>
            <a:noFill/>
            <a:ln w="9525">
              <a:noFill/>
              <a:miter lim="800000"/>
              <a:headEnd/>
              <a:tailEnd/>
            </a:ln>
          </p:spPr>
          <p:txBody>
            <a:bodyPr wrap="none" lIns="98755" tIns="49378" rIns="98755" bIns="49378" anchor="ctr"/>
            <a:lstStyle/>
            <a:p>
              <a:pPr algn="ctr"/>
              <a:r>
                <a:rPr lang="en-US" sz="2600" b="1">
                  <a:solidFill>
                    <a:srgbClr val="FFFFFF"/>
                  </a:solidFill>
                </a:rPr>
                <a:t>ASSIGN</a:t>
              </a:r>
              <a:endParaRPr lang="en-US" sz="2600" b="1">
                <a:solidFill>
                  <a:srgbClr val="ECD636"/>
                </a:solidFill>
              </a:endParaRPr>
            </a:p>
          </p:txBody>
        </p:sp>
        <p:sp>
          <p:nvSpPr>
            <p:cNvPr id="153611" name="_s144397"/>
            <p:cNvSpPr>
              <a:spLocks noChangeArrowheads="1"/>
            </p:cNvSpPr>
            <p:nvPr/>
          </p:nvSpPr>
          <p:spPr bwMode="auto">
            <a:xfrm>
              <a:off x="1344" y="1488"/>
              <a:ext cx="608" cy="608"/>
            </a:xfrm>
            <a:prstGeom prst="rect">
              <a:avLst/>
            </a:prstGeom>
            <a:noFill/>
            <a:ln w="9525">
              <a:noFill/>
              <a:miter lim="800000"/>
              <a:headEnd/>
              <a:tailEnd/>
            </a:ln>
          </p:spPr>
          <p:txBody>
            <a:bodyPr wrap="none" lIns="98755" tIns="49378" rIns="98755" bIns="49378" anchor="ctr"/>
            <a:lstStyle/>
            <a:p>
              <a:pPr algn="ctr">
                <a:defRPr/>
              </a:pPr>
              <a:r>
                <a:rPr lang="en-US" sz="2000" b="1" dirty="0">
                  <a:solidFill>
                    <a:srgbClr val="FFFFFF"/>
                  </a:solidFill>
                  <a:effectLst>
                    <a:outerShdw blurRad="38100" dist="38100" dir="2700000" algn="tl">
                      <a:srgbClr val="000000"/>
                    </a:outerShdw>
                  </a:effectLst>
                </a:rPr>
                <a:t>FOLLOW-UP</a:t>
              </a:r>
              <a:r>
                <a:rPr lang="en-US" sz="2600" b="1" dirty="0">
                  <a:solidFill>
                    <a:srgbClr val="FFFFFF"/>
                  </a:solidFill>
                  <a:effectLst>
                    <a:outerShdw blurRad="38100" dist="38100" dir="2700000" algn="tl">
                      <a:srgbClr val="000000"/>
                    </a:outerShdw>
                  </a:effectLst>
                </a:rPr>
                <a:t> </a:t>
              </a:r>
            </a:p>
            <a:p>
              <a:pPr algn="ctr">
                <a:defRPr/>
              </a:pPr>
              <a:r>
                <a:rPr lang="en-US" sz="1800" b="1" dirty="0">
                  <a:solidFill>
                    <a:srgbClr val="FFFFFF"/>
                  </a:solidFill>
                  <a:effectLst>
                    <a:outerShdw blurRad="38100" dist="38100" dir="2700000" algn="tl">
                      <a:srgbClr val="000000"/>
                    </a:outerShdw>
                  </a:effectLst>
                </a:rPr>
                <a:t>(REPORT)</a:t>
              </a:r>
              <a:endParaRPr lang="en-US" sz="1800" b="1" dirty="0">
                <a:solidFill>
                  <a:srgbClr val="ECD636"/>
                </a:solidFill>
              </a:endParaRPr>
            </a:p>
          </p:txBody>
        </p:sp>
        <p:sp>
          <p:nvSpPr>
            <p:cNvPr id="153613" name="Text Box 13"/>
            <p:cNvSpPr txBox="1">
              <a:spLocks noChangeArrowheads="1"/>
            </p:cNvSpPr>
            <p:nvPr/>
          </p:nvSpPr>
          <p:spPr bwMode="auto">
            <a:xfrm>
              <a:off x="2160" y="2496"/>
              <a:ext cx="1152" cy="288"/>
            </a:xfrm>
            <a:prstGeom prst="rect">
              <a:avLst/>
            </a:prstGeom>
            <a:noFill/>
            <a:ln w="9525">
              <a:noFill/>
              <a:miter lim="800000"/>
              <a:headEnd/>
              <a:tailEnd/>
            </a:ln>
            <a:effectLst/>
          </p:spPr>
          <p:txBody>
            <a:bodyPr>
              <a:spAutoFit/>
            </a:bodyPr>
            <a:lstStyle/>
            <a:p>
              <a:pPr>
                <a:spcBef>
                  <a:spcPct val="50000"/>
                </a:spcBef>
                <a:defRPr/>
              </a:pPr>
              <a:r>
                <a:rPr lang="en-US" b="1" dirty="0">
                  <a:solidFill>
                    <a:srgbClr val="FFFFFF"/>
                  </a:solidFill>
                  <a:effectLst>
                    <a:outerShdw blurRad="38100" dist="38100" dir="2700000" algn="tl">
                      <a:srgbClr val="000000"/>
                    </a:outerShdw>
                  </a:effectLst>
                </a:rPr>
                <a:t>VARIANCE</a:t>
              </a:r>
              <a:endParaRPr lang="en-US" dirty="0"/>
            </a:p>
          </p:txBody>
        </p:sp>
      </p:grpSp>
      <p:sp>
        <p:nvSpPr>
          <p:cNvPr id="12295" name="Rectangle 14"/>
          <p:cNvSpPr>
            <a:spLocks noGrp="1" noChangeArrowheads="1"/>
          </p:cNvSpPr>
          <p:nvPr>
            <p:ph type="title"/>
          </p:nvPr>
        </p:nvSpPr>
        <p:spPr>
          <a:xfrm>
            <a:off x="2133600" y="266700"/>
            <a:ext cx="4876800" cy="685800"/>
          </a:xfrm>
          <a:noFill/>
        </p:spPr>
        <p:txBody>
          <a:bodyPr wrap="none" anchor="t"/>
          <a:lstStyle/>
          <a:p>
            <a:r>
              <a:rPr lang="en-US" b="1">
                <a:latin typeface="Arial" charset="0"/>
              </a:rPr>
              <a:t>The System Concept</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a:xfrm>
            <a:off x="685800" y="609600"/>
            <a:ext cx="7772400" cy="1143000"/>
          </a:xfrm>
          <a:noFill/>
        </p:spPr>
        <p:txBody>
          <a:bodyPr wrap="none" anchor="t"/>
          <a:lstStyle/>
          <a:p>
            <a:r>
              <a:rPr lang="en-US" b="1">
                <a:latin typeface="Arial" charset="0"/>
              </a:rPr>
              <a:t>Work to Time Relationship</a:t>
            </a:r>
            <a:endParaRPr lang="en-US"/>
          </a:p>
        </p:txBody>
      </p:sp>
      <p:sp>
        <p:nvSpPr>
          <p:cNvPr id="13315" name="Text Box 5"/>
          <p:cNvSpPr txBox="1">
            <a:spLocks noChangeArrowheads="1"/>
          </p:cNvSpPr>
          <p:nvPr/>
        </p:nvSpPr>
        <p:spPr bwMode="auto">
          <a:xfrm>
            <a:off x="-53975" y="1676400"/>
            <a:ext cx="9236075" cy="2041525"/>
          </a:xfrm>
          <a:prstGeom prst="rect">
            <a:avLst/>
          </a:prstGeom>
          <a:noFill/>
          <a:ln w="12700" cap="sq">
            <a:noFill/>
            <a:miter lim="800000"/>
            <a:headEnd type="none" w="sm" len="sm"/>
            <a:tailEnd type="none" w="sm" len="sm"/>
          </a:ln>
        </p:spPr>
        <p:txBody>
          <a:bodyPr>
            <a:spAutoFit/>
          </a:bodyPr>
          <a:lstStyle/>
          <a:p>
            <a:pPr marL="465138"/>
            <a:r>
              <a:rPr lang="en-US" sz="3200">
                <a:solidFill>
                  <a:srgbClr val="FFFFFF"/>
                </a:solidFill>
                <a:cs typeface="Times New Roman" charset="0"/>
              </a:rPr>
              <a:t>One of the most important job aspects of a supervisor or manager is achieving the correct work to time relationship in the activities that she/he controls.</a:t>
            </a:r>
            <a:endParaRPr lang="en-US" b="1">
              <a:solidFill>
                <a:srgbClr val="FFFF00"/>
              </a:solidFill>
              <a:cs typeface="Times New Roman" charset="0"/>
            </a:endParaRPr>
          </a:p>
        </p:txBody>
      </p:sp>
      <p:sp>
        <p:nvSpPr>
          <p:cNvPr id="13316" name="Text Box 7"/>
          <p:cNvSpPr txBox="1">
            <a:spLocks noChangeArrowheads="1"/>
          </p:cNvSpPr>
          <p:nvPr/>
        </p:nvSpPr>
        <p:spPr bwMode="auto">
          <a:xfrm>
            <a:off x="365125" y="4384675"/>
            <a:ext cx="184150" cy="457200"/>
          </a:xfrm>
          <a:prstGeom prst="rect">
            <a:avLst/>
          </a:prstGeom>
          <a:noFill/>
          <a:ln w="12700" cap="sq">
            <a:noFill/>
            <a:miter lim="800000"/>
            <a:headEnd type="none" w="sm" len="sm"/>
            <a:tailEnd type="none" w="sm" len="sm"/>
          </a:ln>
        </p:spPr>
        <p:txBody>
          <a:bodyPr wrap="none">
            <a:spAutoFit/>
          </a:bodyPr>
          <a:lstStyle/>
          <a:p>
            <a:endParaRPr lang="en-US">
              <a:latin typeface="Times New Roman" charset="0"/>
            </a:endParaRPr>
          </a:p>
        </p:txBody>
      </p:sp>
      <p:sp>
        <p:nvSpPr>
          <p:cNvPr id="13317" name="Text Box 8"/>
          <p:cNvSpPr txBox="1">
            <a:spLocks noChangeArrowheads="1"/>
          </p:cNvSpPr>
          <p:nvPr/>
        </p:nvSpPr>
        <p:spPr bwMode="auto">
          <a:xfrm>
            <a:off x="0" y="3962400"/>
            <a:ext cx="9144000" cy="2235200"/>
          </a:xfrm>
          <a:prstGeom prst="rect">
            <a:avLst/>
          </a:prstGeom>
          <a:noFill/>
          <a:ln w="12700" cap="sq">
            <a:noFill/>
            <a:miter lim="800000"/>
            <a:headEnd type="none" w="sm" len="sm"/>
            <a:tailEnd type="none" w="sm" len="sm"/>
          </a:ln>
        </p:spPr>
        <p:txBody>
          <a:bodyPr>
            <a:spAutoFit/>
          </a:bodyPr>
          <a:lstStyle/>
          <a:p>
            <a:pPr marL="908050" indent="-509588">
              <a:lnSpc>
                <a:spcPct val="120000"/>
              </a:lnSpc>
              <a:buFontTx/>
              <a:buChar char="•"/>
            </a:pPr>
            <a:r>
              <a:rPr lang="en-US" sz="3200"/>
              <a:t>Established plan must be realistic</a:t>
            </a:r>
          </a:p>
          <a:p>
            <a:pPr marL="908050" indent="-509588">
              <a:lnSpc>
                <a:spcPct val="120000"/>
              </a:lnSpc>
              <a:buFontTx/>
              <a:buChar char="•"/>
            </a:pPr>
            <a:r>
              <a:rPr lang="en-US" sz="3200"/>
              <a:t>If not met, identify reason why</a:t>
            </a:r>
          </a:p>
          <a:p>
            <a:pPr marL="908050" indent="-509588">
              <a:lnSpc>
                <a:spcPct val="120000"/>
              </a:lnSpc>
              <a:buFontTx/>
              <a:buChar char="•"/>
            </a:pPr>
            <a:r>
              <a:rPr lang="en-US" sz="3200"/>
              <a:t>Once you know why, take corrective action</a:t>
            </a:r>
            <a:endParaRPr lang="en-US">
              <a:latin typeface="Times New Roman" charset="0"/>
            </a:endParaRPr>
          </a:p>
          <a:p>
            <a:pPr marL="908050" indent="-509588"/>
            <a:endParaRPr lang="en-US">
              <a:latin typeface="Times New Roman"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533400"/>
            <a:ext cx="7772400" cy="1143000"/>
          </a:xfrm>
          <a:noFill/>
        </p:spPr>
        <p:txBody>
          <a:bodyPr anchor="t"/>
          <a:lstStyle/>
          <a:p>
            <a:r>
              <a:rPr lang="en-US" b="1">
                <a:latin typeface="Arial" charset="0"/>
              </a:rPr>
              <a:t>The Two Types of Lost Time</a:t>
            </a:r>
            <a:endParaRPr lang="en-US" sz="2400">
              <a:latin typeface="Arial" charset="0"/>
            </a:endParaRPr>
          </a:p>
        </p:txBody>
      </p:sp>
      <p:sp>
        <p:nvSpPr>
          <p:cNvPr id="14339" name="Rectangle 3"/>
          <p:cNvSpPr>
            <a:spLocks noGrp="1" noChangeArrowheads="1"/>
          </p:cNvSpPr>
          <p:nvPr>
            <p:ph idx="1"/>
          </p:nvPr>
        </p:nvSpPr>
        <p:spPr>
          <a:xfrm>
            <a:off x="0" y="1981200"/>
            <a:ext cx="8534400" cy="4114800"/>
          </a:xfrm>
        </p:spPr>
        <p:txBody>
          <a:bodyPr/>
          <a:lstStyle/>
          <a:p>
            <a:pPr marL="465138" indent="0" algn="just" defTabSz="863600">
              <a:lnSpc>
                <a:spcPct val="90000"/>
              </a:lnSpc>
              <a:spcBef>
                <a:spcPct val="0"/>
              </a:spcBef>
              <a:buFontTx/>
              <a:buNone/>
            </a:pPr>
            <a:r>
              <a:rPr lang="en-US">
                <a:cs typeface="Times New Roman" charset="0"/>
              </a:rPr>
              <a:t>While Obvious lost time is obvious to spot and deal with, Hidden lost lime is both harder to see and harder to deal with.</a:t>
            </a:r>
          </a:p>
          <a:p>
            <a:pPr marL="465138" indent="0" algn="just" defTabSz="863600">
              <a:lnSpc>
                <a:spcPct val="90000"/>
              </a:lnSpc>
              <a:spcBef>
                <a:spcPct val="0"/>
              </a:spcBef>
              <a:buFontTx/>
              <a:buNone/>
            </a:pPr>
            <a:endParaRPr lang="en-US">
              <a:cs typeface="Times New Roman" charset="0"/>
            </a:endParaRPr>
          </a:p>
          <a:p>
            <a:pPr marL="1376363" lvl="1" indent="-468313" algn="just" defTabSz="863600">
              <a:lnSpc>
                <a:spcPct val="90000"/>
              </a:lnSpc>
              <a:spcAft>
                <a:spcPct val="20000"/>
              </a:spcAft>
              <a:buFontTx/>
              <a:buChar char="•"/>
            </a:pPr>
            <a:r>
              <a:rPr lang="en-US" sz="3200">
                <a:cs typeface="Times New Roman" charset="0"/>
              </a:rPr>
              <a:t>It’s detected with a realistic plan that </a:t>
            </a:r>
            <a:r>
              <a:rPr lang="en-US" sz="3200" u="sng">
                <a:cs typeface="Times New Roman" charset="0"/>
              </a:rPr>
              <a:t>doesn’t</a:t>
            </a:r>
            <a:r>
              <a:rPr lang="en-US" sz="3200">
                <a:cs typeface="Times New Roman" charset="0"/>
              </a:rPr>
              <a:t> contain lost time.</a:t>
            </a:r>
          </a:p>
          <a:p>
            <a:pPr marL="1376363" lvl="1" indent="-468313" algn="just" defTabSz="863600">
              <a:lnSpc>
                <a:spcPct val="90000"/>
              </a:lnSpc>
              <a:spcAft>
                <a:spcPct val="20000"/>
              </a:spcAft>
              <a:buFontTx/>
              <a:buChar char="•"/>
            </a:pPr>
            <a:r>
              <a:rPr lang="en-US" sz="3200">
                <a:cs typeface="Times New Roman" charset="0"/>
              </a:rPr>
              <a:t>Eliminate lost time by understanding the cause.</a:t>
            </a:r>
            <a:endParaRPr lang="en-US" b="1">
              <a:solidFill>
                <a:srgbClr val="FFFF00"/>
              </a:solidFill>
              <a:cs typeface="Times New Roman" charset="0"/>
            </a:endParaRPr>
          </a:p>
          <a:p>
            <a:pPr marL="465138" indent="0" defTabSz="863600">
              <a:lnSpc>
                <a:spcPct val="90000"/>
              </a:lnSpc>
              <a:spcBef>
                <a:spcPct val="0"/>
              </a:spcBef>
              <a:buFontTx/>
              <a:buNone/>
            </a:pPr>
            <a:endParaRPr lang="en-US" sz="2800" b="1">
              <a:solidFill>
                <a:srgbClr val="FF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5" name="Rectangle 5"/>
          <p:cNvSpPr>
            <a:spLocks noGrp="1" noChangeArrowheads="1"/>
          </p:cNvSpPr>
          <p:nvPr>
            <p:ph type="title"/>
          </p:nvPr>
        </p:nvSpPr>
        <p:spPr>
          <a:xfrm>
            <a:off x="0" y="457200"/>
            <a:ext cx="9144000" cy="609600"/>
          </a:xfrm>
        </p:spPr>
        <p:txBody>
          <a:bodyPr rtlCol="0" anchor="t">
            <a:normAutofit fontScale="90000"/>
          </a:bodyPr>
          <a:lstStyle/>
          <a:p>
            <a:pPr fontAlgn="auto">
              <a:spcAft>
                <a:spcPts val="0"/>
              </a:spcAft>
              <a:defRPr/>
            </a:pPr>
            <a:r>
              <a:rPr lang="en-US" b="1">
                <a:latin typeface="Arial" charset="0"/>
              </a:rPr>
              <a:t>Top Causes of Hidden Lost Time</a:t>
            </a:r>
            <a:endParaRPr lang="en-US" sz="2400">
              <a:latin typeface="Arial" charset="0"/>
            </a:endParaRPr>
          </a:p>
        </p:txBody>
      </p:sp>
      <p:sp>
        <p:nvSpPr>
          <p:cNvPr id="15363" name="Text Box 6"/>
          <p:cNvSpPr txBox="1">
            <a:spLocks noChangeArrowheads="1"/>
          </p:cNvSpPr>
          <p:nvPr/>
        </p:nvSpPr>
        <p:spPr bwMode="auto">
          <a:xfrm>
            <a:off x="0" y="1905000"/>
            <a:ext cx="9144000" cy="1187450"/>
          </a:xfrm>
          <a:prstGeom prst="rect">
            <a:avLst/>
          </a:prstGeom>
          <a:noFill/>
          <a:ln w="12700" cap="sq">
            <a:noFill/>
            <a:miter lim="800000"/>
            <a:headEnd type="none" w="sm" len="sm"/>
            <a:tailEnd type="none" w="sm" len="sm"/>
          </a:ln>
        </p:spPr>
        <p:txBody>
          <a:bodyPr/>
          <a:lstStyle/>
          <a:p>
            <a:pPr marL="465138" defTabSz="465138"/>
            <a:r>
              <a:rPr lang="en-US" sz="3200" b="1">
                <a:solidFill>
                  <a:srgbClr val="FFFFFF"/>
                </a:solidFill>
              </a:rPr>
              <a:t>Work Assignment is Not Demanding</a:t>
            </a:r>
            <a:endParaRPr lang="en-US" sz="3200">
              <a:solidFill>
                <a:srgbClr val="FFFFFF"/>
              </a:solidFill>
            </a:endParaRPr>
          </a:p>
          <a:p>
            <a:pPr marL="465138" defTabSz="465138"/>
            <a:endParaRPr lang="en-US" sz="3200">
              <a:solidFill>
                <a:srgbClr val="FFFFFF"/>
              </a:solidFill>
            </a:endParaRPr>
          </a:p>
          <a:p>
            <a:pPr marL="465138" defTabSz="465138"/>
            <a:r>
              <a:rPr lang="en-US" sz="3200">
                <a:solidFill>
                  <a:srgbClr val="FFFFFF"/>
                </a:solidFill>
              </a:rPr>
              <a:t>Supervisor allows each person to set their own pace; worker has no idea of “a reasonable work pace” because it hasn’t been defined.  Results in unbalanced production capacity and dissatisfaction on the part of faster workers.</a:t>
            </a:r>
            <a:endParaRPr lang="en-US">
              <a:latin typeface="Times New Roman"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1026"/>
          <p:cNvSpPr>
            <a:spLocks noGrp="1" noChangeArrowheads="1"/>
          </p:cNvSpPr>
          <p:nvPr>
            <p:ph type="title"/>
          </p:nvPr>
        </p:nvSpPr>
        <p:spPr>
          <a:xfrm>
            <a:off x="0" y="457200"/>
            <a:ext cx="9144000" cy="609600"/>
          </a:xfrm>
        </p:spPr>
        <p:txBody>
          <a:bodyPr rtlCol="0" anchor="t">
            <a:normAutofit fontScale="90000"/>
          </a:bodyPr>
          <a:lstStyle/>
          <a:p>
            <a:pPr fontAlgn="auto">
              <a:spcAft>
                <a:spcPts val="0"/>
              </a:spcAft>
              <a:defRPr/>
            </a:pPr>
            <a:r>
              <a:rPr lang="en-US" b="1">
                <a:latin typeface="Arial" charset="0"/>
              </a:rPr>
              <a:t>Top Causes of Hidden Lost Time</a:t>
            </a:r>
            <a:endParaRPr lang="en-US" sz="2400">
              <a:latin typeface="Arial" charset="0"/>
            </a:endParaRPr>
          </a:p>
        </p:txBody>
      </p:sp>
      <p:sp>
        <p:nvSpPr>
          <p:cNvPr id="16387" name="Text Box 1027"/>
          <p:cNvSpPr txBox="1">
            <a:spLocks noChangeArrowheads="1"/>
          </p:cNvSpPr>
          <p:nvPr/>
        </p:nvSpPr>
        <p:spPr bwMode="auto">
          <a:xfrm>
            <a:off x="0" y="1905000"/>
            <a:ext cx="9144000" cy="1187450"/>
          </a:xfrm>
          <a:prstGeom prst="rect">
            <a:avLst/>
          </a:prstGeom>
          <a:noFill/>
          <a:ln w="12700" cap="sq">
            <a:noFill/>
            <a:miter lim="800000"/>
            <a:headEnd type="none" w="sm" len="sm"/>
            <a:tailEnd type="none" w="sm" len="sm"/>
          </a:ln>
        </p:spPr>
        <p:txBody>
          <a:bodyPr/>
          <a:lstStyle/>
          <a:p>
            <a:pPr marL="465138"/>
            <a:r>
              <a:rPr lang="en-US" sz="3200" b="1">
                <a:solidFill>
                  <a:srgbClr val="FFFFFF"/>
                </a:solidFill>
              </a:rPr>
              <a:t>Pacing of Work</a:t>
            </a:r>
            <a:endParaRPr lang="en-US" sz="3200">
              <a:solidFill>
                <a:srgbClr val="FFFFFF"/>
              </a:solidFill>
            </a:endParaRPr>
          </a:p>
          <a:p>
            <a:pPr marL="465138"/>
            <a:endParaRPr lang="en-US" sz="3200">
              <a:solidFill>
                <a:srgbClr val="FFFFFF"/>
              </a:solidFill>
            </a:endParaRPr>
          </a:p>
          <a:p>
            <a:pPr marL="465138"/>
            <a:r>
              <a:rPr lang="en-US" sz="3200">
                <a:solidFill>
                  <a:srgbClr val="FFFFFF"/>
                </a:solidFill>
              </a:rPr>
              <a:t>People or groups pace their work to the exact amount that is assigned to them; resulting in low output but with the appearance of constant activity.  In this situation, the last hour (or two) of work is paced to “fill” the day.</a:t>
            </a:r>
            <a:endParaRPr lang="en-US">
              <a:latin typeface="Times New Roman"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1026"/>
          <p:cNvSpPr>
            <a:spLocks noGrp="1" noChangeArrowheads="1"/>
          </p:cNvSpPr>
          <p:nvPr>
            <p:ph type="title"/>
          </p:nvPr>
        </p:nvSpPr>
        <p:spPr>
          <a:xfrm>
            <a:off x="0" y="457200"/>
            <a:ext cx="9144000" cy="609600"/>
          </a:xfrm>
        </p:spPr>
        <p:txBody>
          <a:bodyPr rtlCol="0" anchor="t">
            <a:normAutofit fontScale="90000"/>
          </a:bodyPr>
          <a:lstStyle/>
          <a:p>
            <a:pPr fontAlgn="auto">
              <a:spcAft>
                <a:spcPts val="0"/>
              </a:spcAft>
              <a:defRPr/>
            </a:pPr>
            <a:r>
              <a:rPr lang="en-US" b="1">
                <a:latin typeface="Arial" charset="0"/>
              </a:rPr>
              <a:t>Top Causes of Hidden Lost Time</a:t>
            </a:r>
            <a:endParaRPr lang="en-US" sz="2400">
              <a:latin typeface="Arial" charset="0"/>
            </a:endParaRPr>
          </a:p>
        </p:txBody>
      </p:sp>
      <p:sp>
        <p:nvSpPr>
          <p:cNvPr id="17411" name="Text Box 1027"/>
          <p:cNvSpPr txBox="1">
            <a:spLocks noChangeArrowheads="1"/>
          </p:cNvSpPr>
          <p:nvPr/>
        </p:nvSpPr>
        <p:spPr bwMode="auto">
          <a:xfrm>
            <a:off x="0" y="1905000"/>
            <a:ext cx="9144000" cy="1187450"/>
          </a:xfrm>
          <a:prstGeom prst="rect">
            <a:avLst/>
          </a:prstGeom>
          <a:noFill/>
          <a:ln w="12700" cap="sq">
            <a:noFill/>
            <a:miter lim="800000"/>
            <a:headEnd type="none" w="sm" len="sm"/>
            <a:tailEnd type="none" w="sm" len="sm"/>
          </a:ln>
        </p:spPr>
        <p:txBody>
          <a:bodyPr/>
          <a:lstStyle/>
          <a:p>
            <a:pPr marL="465138"/>
            <a:r>
              <a:rPr lang="en-US" sz="3200" b="1">
                <a:solidFill>
                  <a:srgbClr val="FFFFFF"/>
                </a:solidFill>
              </a:rPr>
              <a:t>Uncontrolled Overtime</a:t>
            </a:r>
            <a:endParaRPr lang="en-US" sz="3200">
              <a:solidFill>
                <a:srgbClr val="FFFFFF"/>
              </a:solidFill>
            </a:endParaRPr>
          </a:p>
          <a:p>
            <a:pPr marL="465138"/>
            <a:endParaRPr lang="en-US" sz="3200">
              <a:solidFill>
                <a:srgbClr val="FFFFFF"/>
              </a:solidFill>
            </a:endParaRPr>
          </a:p>
          <a:p>
            <a:pPr marL="465138"/>
            <a:r>
              <a:rPr lang="en-US" sz="3200">
                <a:solidFill>
                  <a:srgbClr val="FFFFFF"/>
                </a:solidFill>
              </a:rPr>
              <a:t>Occurs when a supervisor doesn’t plan overtime based on accomplishing real work with minimum people at a desirable pace.  Sometimes the need for OT is perceived, not real.  Occurs when someone eligible for OT works just to finish a job for the sake of finishing it.</a:t>
            </a:r>
            <a:endParaRPr lang="en-US">
              <a:latin typeface="Times New Roman"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1026"/>
          <p:cNvSpPr>
            <a:spLocks noGrp="1" noChangeArrowheads="1"/>
          </p:cNvSpPr>
          <p:nvPr>
            <p:ph type="title"/>
          </p:nvPr>
        </p:nvSpPr>
        <p:spPr>
          <a:xfrm>
            <a:off x="0" y="457200"/>
            <a:ext cx="9144000" cy="609600"/>
          </a:xfrm>
        </p:spPr>
        <p:txBody>
          <a:bodyPr rtlCol="0" anchor="t">
            <a:normAutofit fontScale="90000"/>
          </a:bodyPr>
          <a:lstStyle/>
          <a:p>
            <a:pPr fontAlgn="auto">
              <a:spcAft>
                <a:spcPts val="0"/>
              </a:spcAft>
              <a:defRPr/>
            </a:pPr>
            <a:r>
              <a:rPr lang="en-US" b="1">
                <a:latin typeface="Arial" charset="0"/>
              </a:rPr>
              <a:t>Top Causes of Hidden Lost Time</a:t>
            </a:r>
            <a:endParaRPr lang="en-US" sz="2400">
              <a:latin typeface="Arial" charset="0"/>
            </a:endParaRPr>
          </a:p>
        </p:txBody>
      </p:sp>
      <p:sp>
        <p:nvSpPr>
          <p:cNvPr id="18435" name="Text Box 1027"/>
          <p:cNvSpPr txBox="1">
            <a:spLocks noChangeArrowheads="1"/>
          </p:cNvSpPr>
          <p:nvPr/>
        </p:nvSpPr>
        <p:spPr bwMode="auto">
          <a:xfrm>
            <a:off x="0" y="1905000"/>
            <a:ext cx="9144000" cy="1187450"/>
          </a:xfrm>
          <a:prstGeom prst="rect">
            <a:avLst/>
          </a:prstGeom>
          <a:noFill/>
          <a:ln w="12700" cap="sq">
            <a:noFill/>
            <a:miter lim="800000"/>
            <a:headEnd type="none" w="sm" len="sm"/>
            <a:tailEnd type="none" w="sm" len="sm"/>
          </a:ln>
        </p:spPr>
        <p:txBody>
          <a:bodyPr/>
          <a:lstStyle/>
          <a:p>
            <a:pPr marL="465138"/>
            <a:r>
              <a:rPr lang="en-US" sz="3200" b="1">
                <a:solidFill>
                  <a:srgbClr val="FFFFFF"/>
                </a:solidFill>
              </a:rPr>
              <a:t>Inadequate Communication</a:t>
            </a:r>
            <a:endParaRPr lang="en-US" sz="3200">
              <a:solidFill>
                <a:srgbClr val="FFFFFF"/>
              </a:solidFill>
            </a:endParaRPr>
          </a:p>
          <a:p>
            <a:pPr marL="465138"/>
            <a:endParaRPr lang="en-US" sz="3200">
              <a:solidFill>
                <a:srgbClr val="FFFFFF"/>
              </a:solidFill>
            </a:endParaRPr>
          </a:p>
          <a:p>
            <a:pPr marL="465138"/>
            <a:r>
              <a:rPr lang="en-US" sz="3200">
                <a:solidFill>
                  <a:srgbClr val="FFFFFF"/>
                </a:solidFill>
              </a:rPr>
              <a:t>When requirements are not clear between areas, lost time occurs when the right work is not done at the right time.  Lost time also occurs when the wrong number of people are made available by the supervisor based on failure to communicate changes in requirements.</a:t>
            </a:r>
            <a:endParaRPr lang="en-US">
              <a:latin typeface="Times New Roman"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Introduction to the Eight Supervisory Behaviors&amp;quot;&quot;/&gt;&lt;property id=&quot;20307&quot; value=&quot;256&quot;/&gt;&lt;/object&gt;&lt;object type=&quot;3&quot; unique_id=&quot;10005&quot;&gt;&lt;property id=&quot;20148&quot; value=&quot;5&quot;/&gt;&lt;property id=&quot;20300&quot; value=&quot;Slide 2 - &amp;quot;Objectives&amp;quot;&quot;/&gt;&lt;property id=&quot;20307&quot; value=&quot;346&quot;/&gt;&lt;/object&gt;&lt;object type=&quot;3&quot; unique_id=&quot;10006&quot;&gt;&lt;property id=&quot;20148&quot; value=&quot;5&quot;/&gt;&lt;property id=&quot;20300&quot; value=&quot;Slide 3 - &amp;quot;The System Concept&amp;quot;&quot;/&gt;&lt;property id=&quot;20307&quot; value=&quot;347&quot;/&gt;&lt;/object&gt;&lt;object type=&quot;3&quot; unique_id=&quot;10007&quot;&gt;&lt;property id=&quot;20148&quot; value=&quot;5&quot;/&gt;&lt;property id=&quot;20300&quot; value=&quot;Slide 4 - &amp;quot;Work to Time Relationship&amp;quot;&quot;/&gt;&lt;property id=&quot;20307&quot; value=&quot;319&quot;/&gt;&lt;/object&gt;&lt;object type=&quot;3&quot; unique_id=&quot;10008&quot;&gt;&lt;property id=&quot;20148&quot; value=&quot;5&quot;/&gt;&lt;property id=&quot;20300&quot; value=&quot;Slide 5 - &amp;quot;The Two Types of Lost Time&amp;quot;&quot;/&gt;&lt;property id=&quot;20307&quot; value=&quot;320&quot;/&gt;&lt;/object&gt;&lt;object type=&quot;3&quot; unique_id=&quot;10009&quot;&gt;&lt;property id=&quot;20148&quot; value=&quot;5&quot;/&gt;&lt;property id=&quot;20300&quot; value=&quot;Slide 6 - &amp;quot;Top Causes of Hidden Lost Time&amp;quot;&quot;/&gt;&lt;property id=&quot;20307&quot; value=&quot;340&quot;/&gt;&lt;/object&gt;&lt;object type=&quot;3&quot; unique_id=&quot;10010&quot;&gt;&lt;property id=&quot;20148&quot; value=&quot;5&quot;/&gt;&lt;property id=&quot;20300&quot; value=&quot;Slide 7 - &amp;quot;Top Causes of Hidden Lost Time&amp;quot;&quot;/&gt;&lt;property id=&quot;20307&quot; value=&quot;350&quot;/&gt;&lt;/object&gt;&lt;object type=&quot;3&quot; unique_id=&quot;10011&quot;&gt;&lt;property id=&quot;20148&quot; value=&quot;5&quot;/&gt;&lt;property id=&quot;20300&quot; value=&quot;Slide 8 - &amp;quot;Top Causes of Hidden Lost Time&amp;quot;&quot;/&gt;&lt;property id=&quot;20307&quot; value=&quot;351&quot;/&gt;&lt;/object&gt;&lt;object type=&quot;3&quot; unique_id=&quot;10012&quot;&gt;&lt;property id=&quot;20148&quot; value=&quot;5&quot;/&gt;&lt;property id=&quot;20300&quot; value=&quot;Slide 9 - &amp;quot;Top Causes of Hidden Lost Time&amp;quot;&quot;/&gt;&lt;property id=&quot;20307&quot; value=&quot;352&quot;/&gt;&lt;/object&gt;&lt;object type=&quot;3&quot; unique_id=&quot;10013&quot;&gt;&lt;property id=&quot;20148&quot; value=&quot;5&quot;/&gt;&lt;property id=&quot;20300&quot; value=&quot;Slide 10 - &amp;quot;Top Causes of Hidden Lost Time&amp;quot;&quot;/&gt;&lt;property id=&quot;20307&quot; value=&quot;353&quot;/&gt;&lt;/object&gt;&lt;object type=&quot;3&quot; unique_id=&quot;10014&quot;&gt;&lt;property id=&quot;20148&quot; value=&quot;5&quot;/&gt;&lt;property id=&quot;20300&quot; value=&quot;Slide 11 - &amp;quot;Top Causes of Hidden Lost Time&amp;quot;&quot;/&gt;&lt;property id=&quot;20307&quot; value=&quot;354&quot;/&gt;&lt;/object&gt;&lt;object type=&quot;3&quot; unique_id=&quot;10015&quot;&gt;&lt;property id=&quot;20148&quot; value=&quot;5&quot;/&gt;&lt;property id=&quot;20300&quot; value=&quot;Slide 12&quot;/&gt;&lt;property id=&quot;20307&quot; value=&quot;355&quot;/&gt;&lt;/object&gt;&lt;object type=&quot;3&quot; unique_id=&quot;10016&quot;&gt;&lt;property id=&quot;20148&quot; value=&quot;5&quot;/&gt;&lt;property id=&quot;20300&quot; value=&quot;Slide 13&quot;/&gt;&lt;property id=&quot;20307&quot; value=&quot;267&quot;/&gt;&lt;/object&gt;&lt;object type=&quot;3&quot; unique_id=&quot;10017&quot;&gt;&lt;property id=&quot;20148&quot; value=&quot;5&quot;/&gt;&lt;property id=&quot;20300&quot; value=&quot;Slide 14 - &amp;quot;#1. Making Assignments&amp;quot;&quot;/&gt;&lt;property id=&quot;20307&quot; value=&quot;348&quot;/&gt;&lt;/object&gt;&lt;object type=&quot;3&quot; unique_id=&quot;10018&quot;&gt;&lt;property id=&quot;20148&quot; value=&quot;5&quot;/&gt;&lt;property id=&quot;20300&quot; value=&quot;Slide 15&quot;/&gt;&lt;property id=&quot;20307&quot; value=&quot;361&quot;/&gt;&lt;/object&gt;&lt;object type=&quot;3&quot; unique_id=&quot;10019&quot;&gt;&lt;property id=&quot;20148&quot; value=&quot;5&quot;/&gt;&lt;property id=&quot;20300&quot; value=&quot;Slide 16&quot;/&gt;&lt;property id=&quot;20307&quot; value=&quot;360&quot;/&gt;&lt;/object&gt;&lt;object type=&quot;3&quot; unique_id=&quot;10020&quot;&gt;&lt;property id=&quot;20148&quot; value=&quot;5&quot;/&gt;&lt;property id=&quot;20300&quot; value=&quot;Slide 17&quot;/&gt;&lt;property id=&quot;20307&quot; value=&quot;358&quot;/&gt;&lt;/object&gt;&lt;object type=&quot;3&quot; unique_id=&quot;10021&quot;&gt;&lt;property id=&quot;20148&quot; value=&quot;5&quot;/&gt;&lt;property id=&quot;20300&quot; value=&quot;Slide 18&quot;/&gt;&lt;property id=&quot;20307&quot; value=&quot;359&quot;/&gt;&lt;/object&gt;&lt;object type=&quot;3&quot; unique_id=&quot;10022&quot;&gt;&lt;property id=&quot;20148&quot; value=&quot;5&quot;/&gt;&lt;property id=&quot;20300&quot; value=&quot;Slide 19&quot;/&gt;&lt;property id=&quot;20307&quot; value=&quot;362&quot;/&gt;&lt;/object&gt;&lt;object type=&quot;3&quot; unique_id=&quot;10023&quot;&gt;&lt;property id=&quot;20148&quot; value=&quot;5&quot;/&gt;&lt;property id=&quot;20300&quot; value=&quot;Slide 20 - &amp;quot;#7. Problem Solving&amp;quot;&quot;/&gt;&lt;property id=&quot;20307&quot; value=&quot;268&quot;/&gt;&lt;/object&gt;&lt;object type=&quot;3&quot; unique_id=&quot;10024&quot;&gt;&lt;property id=&quot;20148&quot; value=&quot;5&quot;/&gt;&lt;property id=&quot;20300&quot; value=&quot;Slide 21&quot;/&gt;&lt;property id=&quot;20307&quot; value=&quot;356&quot;/&gt;&lt;/object&gt;&lt;object type=&quot;3&quot; unique_id=&quot;10041&quot;&gt;&lt;property id=&quot;20148&quot; value=&quot;5&quot;/&gt;&lt;property id=&quot;20300&quot; value=&quot;Slide 22 - &amp;quot;Characteristics of an Effective Manager&amp;quot;&quot;/&gt;&lt;property id=&quot;20307&quot; value=&quot;342&quot;/&gt;&lt;/object&gt;&lt;object type=&quot;3&quot; unique_id=&quot;10042&quot;&gt;&lt;property id=&quot;20148&quot; value=&quot;5&quot;/&gt;&lt;property id=&quot;20300&quot; value=&quot;Slide 23 - &amp;quot;Characteristics of an Effective Manager&amp;quot;&quot;/&gt;&lt;property id=&quot;20307&quot; value=&quot;343&quot;/&gt;&lt;/object&gt;&lt;object type=&quot;3&quot; unique_id=&quot;10043&quot;&gt;&lt;property id=&quot;20148&quot; value=&quot;5&quot;/&gt;&lt;property id=&quot;20300&quot; value=&quot;Slide 24 - &amp;quot;Characteristics of an Effective Manager&amp;quot;&quot;/&gt;&lt;property id=&quot;20307&quot; value=&quot;344&quot;/&gt;&lt;/object&gt;&lt;object type=&quot;3&quot; unique_id=&quot;10044&quot;&gt;&lt;property id=&quot;20148&quot; value=&quot;5&quot;/&gt;&lt;property id=&quot;20300&quot; value=&quot;Slide 25&quot;/&gt;&lt;property id=&quot;20307&quot; value=&quot;363&quot;/&gt;&lt;/object&gt;&lt;object type=&quot;3&quot; unique_id=&quot;10045&quot;&gt;&lt;property id=&quot;20148&quot; value=&quot;5&quot;/&gt;&lt;property id=&quot;20300&quot; value=&quot;Slide 27 - &amp;quot;Questions&amp;quot;&quot;/&gt;&lt;property id=&quot;20307&quot; value=&quot;365&quot;/&gt;&lt;/object&gt;&lt;object type=&quot;3&quot; unique_id=&quot;10403&quot;&gt;&lt;property id=&quot;20148&quot; value=&quot;5&quot;/&gt;&lt;property id=&quot;20300&quot; value=&quot;Slide 26 - &amp;quot;How do you know if you have had a good day?&amp;quot;&quot;/&gt;&lt;property id=&quot;20307&quot; value=&quot;366&quot;/&gt;&lt;/object&gt;&lt;/object&gt;&lt;/object&gt;&lt;/database&gt;"/>
  <p:tag name="SECTOMILLISECCONVERTED" val="1"/>
</p:tagLst>
</file>

<file path=ppt/theme/theme1.xml><?xml version="1.0" encoding="utf-8"?>
<a:theme xmlns:a="http://schemas.openxmlformats.org/drawingml/2006/main" name="Matri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862</TotalTime>
  <Words>1245</Words>
  <Application>Microsoft Office PowerPoint</Application>
  <PresentationFormat>On-screen Show (4:3)</PresentationFormat>
  <Paragraphs>139</Paragraphs>
  <Slides>27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Arial Black</vt:lpstr>
      <vt:lpstr>Calibri</vt:lpstr>
      <vt:lpstr>Times New Roman</vt:lpstr>
      <vt:lpstr>Matrix</vt:lpstr>
      <vt:lpstr>Introduction to the Eight Supervisory Behaviors</vt:lpstr>
      <vt:lpstr>Objectives</vt:lpstr>
      <vt:lpstr>The System Concept</vt:lpstr>
      <vt:lpstr>Work to Time Relationship</vt:lpstr>
      <vt:lpstr>The Two Types of Lost Time</vt:lpstr>
      <vt:lpstr>Top Causes of Hidden Lost Time</vt:lpstr>
      <vt:lpstr>Top Causes of Hidden Lost Time</vt:lpstr>
      <vt:lpstr>Top Causes of Hidden Lost Time</vt:lpstr>
      <vt:lpstr>Top Causes of Hidden Lost Time</vt:lpstr>
      <vt:lpstr>Top Causes of Hidden Lost Time</vt:lpstr>
      <vt:lpstr>Top Causes of Hidden Lost Time</vt:lpstr>
      <vt:lpstr>PowerPoint Presentation</vt:lpstr>
      <vt:lpstr>PowerPoint Presentation</vt:lpstr>
      <vt:lpstr>#1. Making Assignments</vt:lpstr>
      <vt:lpstr>PowerPoint Presentation</vt:lpstr>
      <vt:lpstr>PowerPoint Presentation</vt:lpstr>
      <vt:lpstr>PowerPoint Presentation</vt:lpstr>
      <vt:lpstr>PowerPoint Presentation</vt:lpstr>
      <vt:lpstr>PowerPoint Presentation</vt:lpstr>
      <vt:lpstr>#7. Problem Solving</vt:lpstr>
      <vt:lpstr>PowerPoint Presentation</vt:lpstr>
      <vt:lpstr>Characteristics of an Effective Manager</vt:lpstr>
      <vt:lpstr>Characteristics of an Effective Manager</vt:lpstr>
      <vt:lpstr>Characteristics of an Effective Manager</vt:lpstr>
      <vt:lpstr>PowerPoint Presentation</vt:lpstr>
      <vt:lpstr>How do you know if you have had a good day?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A Systematic Approach Toward Getting to Success</dc:title>
  <dc:creator>Richard Francis Le Blanc</dc:creator>
  <cp:lastModifiedBy>admin</cp:lastModifiedBy>
  <cp:revision>57</cp:revision>
  <cp:lastPrinted>1601-01-01T00:00:00Z</cp:lastPrinted>
  <dcterms:created xsi:type="dcterms:W3CDTF">2001-12-12T23:35:45Z</dcterms:created>
  <dcterms:modified xsi:type="dcterms:W3CDTF">2018-04-23T16:47:43Z</dcterms:modified>
</cp:coreProperties>
</file>