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8"/>
  </p:notesMasterIdLst>
  <p:handoutMasterIdLst>
    <p:handoutMasterId r:id="rId29"/>
  </p:handoutMasterIdLst>
  <p:sldIdLst>
    <p:sldId id="256" r:id="rId2"/>
    <p:sldId id="304" r:id="rId3"/>
    <p:sldId id="322" r:id="rId4"/>
    <p:sldId id="257" r:id="rId5"/>
    <p:sldId id="258" r:id="rId6"/>
    <p:sldId id="302" r:id="rId7"/>
    <p:sldId id="261" r:id="rId8"/>
    <p:sldId id="262" r:id="rId9"/>
    <p:sldId id="264" r:id="rId10"/>
    <p:sldId id="266" r:id="rId11"/>
    <p:sldId id="269" r:id="rId12"/>
    <p:sldId id="292" r:id="rId13"/>
    <p:sldId id="293" r:id="rId14"/>
    <p:sldId id="307" r:id="rId15"/>
    <p:sldId id="308" r:id="rId16"/>
    <p:sldId id="316" r:id="rId17"/>
    <p:sldId id="317" r:id="rId18"/>
    <p:sldId id="319" r:id="rId19"/>
    <p:sldId id="320" r:id="rId20"/>
    <p:sldId id="321" r:id="rId21"/>
    <p:sldId id="311" r:id="rId22"/>
    <p:sldId id="312" r:id="rId23"/>
    <p:sldId id="313" r:id="rId24"/>
    <p:sldId id="314" r:id="rId25"/>
    <p:sldId id="294" r:id="rId26"/>
    <p:sldId id="300" r:id="rId27"/>
  </p:sldIdLst>
  <p:sldSz cx="9144000" cy="6858000" type="screen4x3"/>
  <p:notesSz cx="7315200" cy="9601200"/>
  <p:custDataLst>
    <p:tags r:id="rId30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400" b="1" kern="1200" baseline="-25000">
        <a:solidFill>
          <a:srgbClr val="002157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2F"/>
    <a:srgbClr val="0033CC"/>
    <a:srgbClr val="006699"/>
    <a:srgbClr val="0000CC"/>
    <a:srgbClr val="000099"/>
    <a:srgbClr val="008080"/>
    <a:srgbClr val="003399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0629" autoAdjust="0"/>
    <p:restoredTop sz="80399" autoAdjust="0"/>
  </p:normalViewPr>
  <p:slideViewPr>
    <p:cSldViewPr>
      <p:cViewPr>
        <p:scale>
          <a:sx n="60" d="100"/>
          <a:sy n="60" d="100"/>
        </p:scale>
        <p:origin x="-10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520" y="-9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556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556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556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843" y="0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556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53" y="4560899"/>
            <a:ext cx="5851496" cy="431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556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843" y="9120156"/>
            <a:ext cx="3169699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556">
              <a:spcBef>
                <a:spcPct val="0"/>
              </a:spcBef>
              <a:defRPr sz="1200" b="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BC6C34A-DC14-40AD-B90F-AE8A4475CD5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64A01A-A5AA-4940-9FFE-EA164FC14797}" type="slidenum">
              <a:rPr lang="en-US"/>
              <a:pPr/>
              <a:t>1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Everything</a:t>
            </a:r>
            <a:r>
              <a:rPr lang="en-US" baseline="0" dirty="0" smtClean="0"/>
              <a:t> to this point will contribute to the creation of a solid project plan.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This plan will be built around any initial plan that has been created.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B52504-2B95-4EC7-B4CD-EEC3A6356D69}" type="slidenum">
              <a:rPr lang="en-US"/>
              <a:pPr/>
              <a:t>11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There is some confusion – across the industry and professionals</a:t>
            </a:r>
            <a:r>
              <a:rPr lang="en-US" baseline="0" dirty="0" smtClean="0"/>
              <a:t> within it – as to what a project charter is.</a:t>
            </a: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24316C-882E-4C2F-81A1-063B8B087398}" type="slidenum">
              <a:rPr lang="en-US"/>
              <a:pPr/>
              <a:t>12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Define </a:t>
            </a:r>
            <a:r>
              <a:rPr lang="en-US" dirty="0"/>
              <a:t>which activities will produce the various </a:t>
            </a:r>
            <a:r>
              <a:rPr lang="en-US" dirty="0" smtClean="0"/>
              <a:t>deliverables.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Determine </a:t>
            </a:r>
            <a:r>
              <a:rPr lang="en-US" dirty="0"/>
              <a:t>their order and </a:t>
            </a:r>
            <a:r>
              <a:rPr lang="en-US" dirty="0" smtClean="0"/>
              <a:t>dependencies and how </a:t>
            </a:r>
            <a:r>
              <a:rPr lang="en-US" dirty="0"/>
              <a:t>long each activity will </a:t>
            </a:r>
            <a:r>
              <a:rPr lang="en-US" dirty="0" smtClean="0"/>
              <a:t>take.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Make </a:t>
            </a:r>
            <a:r>
              <a:rPr lang="en-US" dirty="0"/>
              <a:t>end dates realistic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Start with time to complete in ideal </a:t>
            </a:r>
            <a:r>
              <a:rPr lang="en-US" dirty="0"/>
              <a:t>circumstances, then take into account </a:t>
            </a:r>
            <a:r>
              <a:rPr lang="en-US" dirty="0" smtClean="0"/>
              <a:t>assumptions,</a:t>
            </a:r>
            <a:r>
              <a:rPr lang="en-US" baseline="0" dirty="0" smtClean="0"/>
              <a:t> constraints and</a:t>
            </a:r>
            <a:r>
              <a:rPr lang="en-US" dirty="0" smtClean="0"/>
              <a:t> </a:t>
            </a:r>
            <a:r>
              <a:rPr lang="en-US" dirty="0"/>
              <a:t>previous </a:t>
            </a:r>
            <a:r>
              <a:rPr lang="en-US" dirty="0" smtClean="0"/>
              <a:t>experience.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AEE7E-A7AF-44F7-B292-D71C086946A0}" type="slidenum">
              <a:rPr lang="en-US"/>
              <a:pPr/>
              <a:t>13</a:t>
            </a:fld>
            <a:endParaRPr lang="en-US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Lots </a:t>
            </a:r>
            <a:r>
              <a:rPr lang="en-US" dirty="0"/>
              <a:t>of free </a:t>
            </a:r>
            <a:r>
              <a:rPr lang="en-US" dirty="0" smtClean="0"/>
              <a:t>PM planning</a:t>
            </a:r>
            <a:r>
              <a:rPr lang="en-US" baseline="0" dirty="0" smtClean="0"/>
              <a:t> </a:t>
            </a:r>
            <a:r>
              <a:rPr lang="en-US" dirty="0" smtClean="0"/>
              <a:t>tools </a:t>
            </a:r>
            <a:r>
              <a:rPr lang="en-US" dirty="0"/>
              <a:t>out </a:t>
            </a:r>
            <a:r>
              <a:rPr lang="en-US" dirty="0" smtClean="0"/>
              <a:t>there for easy access.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Be </a:t>
            </a:r>
            <a:r>
              <a:rPr lang="en-US" dirty="0"/>
              <a:t>sure to publish </a:t>
            </a:r>
            <a:r>
              <a:rPr lang="en-US" dirty="0" smtClean="0"/>
              <a:t>the</a:t>
            </a:r>
            <a:r>
              <a:rPr lang="en-US" baseline="0" dirty="0" smtClean="0"/>
              <a:t> project schedule and milestones.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Communication is going to be key.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Gantt</a:t>
            </a:r>
            <a:r>
              <a:rPr lang="en-US" baseline="0" dirty="0" smtClean="0"/>
              <a:t> charting technique is the industry standard.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The network diagram, or Pert Chart, is no longer used as a management mechanism.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6C34A-DC14-40AD-B90F-AE8A4475CD5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/>
            <a:r>
              <a:rPr lang="en-US" sz="1000" i="1" dirty="0"/>
              <a:t>17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/>
            <a:r>
              <a:rPr lang="en-US" sz="1000" i="1" dirty="0"/>
              <a:t>56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837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733425"/>
            <a:ext cx="4765675" cy="3573463"/>
          </a:xfrm>
        </p:spPr>
      </p:sp>
      <p:sp>
        <p:nvSpPr>
          <p:cNvPr id="5837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51" tIns="46987" rIns="95651" bIns="46987"/>
          <a:lstStyle/>
          <a:p>
            <a:r>
              <a:rPr lang="en-US" dirty="0" smtClean="0">
                <a:latin typeface="Times New Roman" pitchFamily="18" charset="0"/>
              </a:rPr>
              <a:t>How long will</a:t>
            </a:r>
            <a:r>
              <a:rPr lang="en-US" baseline="0" dirty="0" smtClean="0">
                <a:latin typeface="Times New Roman" pitchFamily="18" charset="0"/>
              </a:rPr>
              <a:t> it take to progress through this project?</a:t>
            </a:r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/>
            <a:r>
              <a:rPr lang="en-US" sz="1000" i="1" dirty="0"/>
              <a:t>30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/>
            <a:r>
              <a:rPr lang="en-US" sz="1000" i="1" dirty="0"/>
              <a:t>69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5735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733425"/>
            <a:ext cx="4765675" cy="3573463"/>
          </a:xfrm>
        </p:spPr>
      </p:sp>
      <p:sp>
        <p:nvSpPr>
          <p:cNvPr id="5735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51" tIns="46987" rIns="95651" bIns="46987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733425"/>
            <a:ext cx="4765675" cy="3573463"/>
          </a:xfrm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51" tIns="46987" rIns="95651" bIns="46987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/>
            <a:r>
              <a:rPr lang="en-US" sz="1000" i="1" dirty="0"/>
              <a:t>19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4145280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4145280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20137" tIns="0" rIns="20137" bIns="0" anchor="b"/>
          <a:lstStyle/>
          <a:p>
            <a:pPr algn="r"/>
            <a:r>
              <a:rPr lang="en-US" sz="1000" i="1" dirty="0"/>
              <a:t>58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" y="912114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1" y="1"/>
            <a:ext cx="3169920" cy="4800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6659" tIns="48330" rIns="96659" bIns="48330" anchor="ctr"/>
          <a:lstStyle/>
          <a:p>
            <a:endParaRPr lang="en-US"/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1" y="4560571"/>
            <a:ext cx="5364480" cy="432054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5651" tIns="46987" rIns="95651" bIns="46987"/>
          <a:lstStyle/>
          <a:p>
            <a:endParaRPr lang="en-US" smtClean="0">
              <a:latin typeface="Times New Roman" pitchFamily="18" charset="0"/>
            </a:endParaRPr>
          </a:p>
        </p:txBody>
      </p:sp>
      <p:sp>
        <p:nvSpPr>
          <p:cNvPr id="60427" name="Rectangle 1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733425"/>
            <a:ext cx="4765675" cy="3573463"/>
          </a:xfrm>
        </p:spPr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6158917" y="9269493"/>
            <a:ext cx="666913" cy="1899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5651" tIns="46987" rIns="95651" bIns="46987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1000" dirty="0"/>
              <a:t>Rev 9502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Planning will happen throughout</a:t>
            </a:r>
            <a:r>
              <a:rPr lang="en-US" baseline="0" dirty="0" smtClean="0"/>
              <a:t> the duration of the project.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Planning will typically improve as the project progresses.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6C34A-DC14-40AD-B90F-AE8A4475CD5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D8E1E-59F8-42E0-B63C-47C496174722}" type="slidenum">
              <a:rPr lang="en-US"/>
              <a:pPr/>
              <a:t>25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challenge</a:t>
            </a:r>
            <a:r>
              <a:rPr lang="en-US" baseline="0" dirty="0" smtClean="0"/>
              <a:t> is that with project management we want to get from point A to point B as quickly and cheaply as possible.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In order for this to happen, we need to know where we are going and to have developed the road to get there.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6C34A-DC14-40AD-B90F-AE8A4475CD5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E57C10-CCC1-4BFA-A6C3-312525C2F961}" type="slidenum">
              <a:rPr lang="en-US"/>
              <a:pPr/>
              <a:t>26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AC589-6AC4-4C0C-89BF-7BD11299E118}" type="slidenum">
              <a:rPr lang="en-US"/>
              <a:pPr/>
              <a:t>4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It’s so much more than a Gantt Chart!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Effective</a:t>
            </a:r>
            <a:r>
              <a:rPr lang="en-US" baseline="0" dirty="0" smtClean="0"/>
              <a:t> PMs see the chart only as a management tool.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35805B-FCB9-44E6-951F-51674ED4BD31}" type="slidenum">
              <a:rPr lang="en-US"/>
              <a:pPr/>
              <a:t>5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144" y="4560899"/>
            <a:ext cx="5366914" cy="431955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  Remember </a:t>
            </a:r>
            <a:r>
              <a:rPr lang="en-US" b="0" dirty="0"/>
              <a:t>to seek input on your project </a:t>
            </a:r>
            <a:r>
              <a:rPr lang="en-US" b="0" dirty="0" smtClean="0"/>
              <a:t>plan from all sources.</a:t>
            </a:r>
            <a:endParaRPr lang="en-US" b="0" dirty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  Remember </a:t>
            </a:r>
            <a:r>
              <a:rPr lang="en-US" b="0" dirty="0"/>
              <a:t>to publish </a:t>
            </a:r>
            <a:r>
              <a:rPr lang="en-US" b="0" dirty="0" smtClean="0"/>
              <a:t>it and obtain sign-off from</a:t>
            </a:r>
            <a:r>
              <a:rPr lang="en-US" b="0" baseline="0" dirty="0" smtClean="0"/>
              <a:t> the team members.</a:t>
            </a:r>
            <a:endParaRPr lang="en-US" b="0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Other things</a:t>
            </a:r>
            <a:r>
              <a:rPr lang="en-US" baseline="0" dirty="0" smtClean="0"/>
              <a:t> not on this slide that also need to be included in your project plan is the WBS, OBS and the Responsibility Matrix.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6C34A-DC14-40AD-B90F-AE8A4475CD5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585918-00D4-4E1B-898E-F0A4A2019095}" type="slidenum">
              <a:rPr lang="en-US"/>
              <a:pPr/>
              <a:t>7</a:t>
            </a:fld>
            <a:endParaRPr lang="en-US"/>
          </a:p>
        </p:txBody>
      </p:sp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plan is absolutely</a:t>
            </a:r>
            <a:r>
              <a:rPr lang="en-US" baseline="0" dirty="0" smtClean="0"/>
              <a:t> necessary to help identify variances that could impact ultimate project success.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Those variances then need to be acted upon to change the course or the direction of the project effort.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B601A3-EF2B-4C40-8CE5-048C83BBCC24}" type="slidenum">
              <a:rPr lang="en-US"/>
              <a:pPr/>
              <a:t>8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The project</a:t>
            </a:r>
            <a:r>
              <a:rPr lang="en-US" baseline="0" dirty="0" smtClean="0"/>
              <a:t> plan should be agreed-to and signed-off on by the project team.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This includes everyone from executive management to stakeholders.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 The project champion should help to merchandise the plan.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1788C3-32E1-4BF5-8C00-B181ABE71DC7}" type="slidenum">
              <a:rPr lang="en-US"/>
              <a:pPr/>
              <a:t>9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7515" indent="-237515">
              <a:buFont typeface="Arial" pitchFamily="34" charset="0"/>
              <a:buChar char="•"/>
            </a:pPr>
            <a:r>
              <a:rPr lang="en-US" dirty="0"/>
              <a:t>The plan will change as the project team, PM and others conduct research and more clearly define the scope and objectives of </a:t>
            </a: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dirty="0" smtClean="0"/>
              <a:t>project</a:t>
            </a:r>
            <a:r>
              <a:rPr lang="en-US" dirty="0"/>
              <a:t>.  </a:t>
            </a:r>
            <a:endParaRPr lang="en-US" dirty="0" smtClean="0"/>
          </a:p>
          <a:p>
            <a:pPr marL="237515" indent="-237515">
              <a:buFont typeface="Arial" pitchFamily="34" charset="0"/>
              <a:buChar char="•"/>
            </a:pPr>
            <a:r>
              <a:rPr lang="en-US" dirty="0" smtClean="0"/>
              <a:t>New </a:t>
            </a:r>
            <a:r>
              <a:rPr lang="en-US" dirty="0"/>
              <a:t>information will be come available over time, requiring changes to the </a:t>
            </a:r>
            <a:r>
              <a:rPr lang="en-US" dirty="0" smtClean="0"/>
              <a:t>plan.</a:t>
            </a:r>
          </a:p>
          <a:p>
            <a:pPr marL="237515" indent="-237515">
              <a:buFont typeface="Arial" pitchFamily="34" charset="0"/>
              <a:buChar char="•"/>
            </a:pPr>
            <a:r>
              <a:rPr lang="en-US" dirty="0" smtClean="0"/>
              <a:t>Some </a:t>
            </a:r>
            <a:r>
              <a:rPr lang="en-US" dirty="0"/>
              <a:t>planning activities are related to and dependent on other decisions.  For example, developing project objectives is dependent upon finalizing the scope </a:t>
            </a:r>
            <a:r>
              <a:rPr lang="en-US" dirty="0" smtClean="0"/>
              <a:t>statement.</a:t>
            </a:r>
          </a:p>
          <a:p>
            <a:pPr marL="237515" indent="-237515">
              <a:buFont typeface="Arial" pitchFamily="34" charset="0"/>
              <a:buChar char="•"/>
            </a:pPr>
            <a:r>
              <a:rPr lang="en-US" dirty="0" smtClean="0"/>
              <a:t>Detailing </a:t>
            </a:r>
            <a:r>
              <a:rPr lang="en-US" dirty="0"/>
              <a:t>deliverables can only be done after scope and objectives are identified. 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34034-4B5B-47D1-91FF-8DD48895171B}" type="slidenum">
              <a:rPr lang="en-US"/>
              <a:pPr/>
              <a:t>10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Projects </a:t>
            </a:r>
            <a:r>
              <a:rPr lang="en-US" dirty="0"/>
              <a:t>lead to change.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The PM must </a:t>
            </a:r>
            <a:r>
              <a:rPr lang="en-US" dirty="0"/>
              <a:t>manage not only change within the </a:t>
            </a:r>
            <a:r>
              <a:rPr lang="en-US" dirty="0" smtClean="0"/>
              <a:t>organization, </a:t>
            </a:r>
            <a:r>
              <a:rPr lang="en-US" dirty="0"/>
              <a:t>but also project plan changes.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Expect that the scope </a:t>
            </a:r>
            <a:r>
              <a:rPr lang="en-US" dirty="0"/>
              <a:t>will </a:t>
            </a:r>
            <a:r>
              <a:rPr lang="en-US" dirty="0" smtClean="0"/>
              <a:t>change, that timelines </a:t>
            </a:r>
            <a:r>
              <a:rPr lang="en-US" dirty="0"/>
              <a:t>will be </a:t>
            </a:r>
            <a:r>
              <a:rPr lang="en-US" dirty="0" smtClean="0"/>
              <a:t>altered, and</a:t>
            </a:r>
            <a:r>
              <a:rPr lang="en-US" baseline="0" dirty="0" smtClean="0"/>
              <a:t> that b</a:t>
            </a:r>
            <a:r>
              <a:rPr lang="en-US" dirty="0" smtClean="0"/>
              <a:t>udgets </a:t>
            </a:r>
            <a:r>
              <a:rPr lang="en-US" dirty="0"/>
              <a:t>will grow or shrink.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>
                <a:solidFill>
                  <a:srgbClr val="FF572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FA38F8-ADAE-4B7E-8493-40429AE76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A0EA794-0F27-47EE-9921-FD3B97FFC811}" type="datetimeFigureOut">
              <a:rPr lang="en-US" smtClean="0"/>
              <a:pPr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C0A7CC-D97E-49BA-9037-43861EACB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258763"/>
            <a:ext cx="6646862" cy="671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84375" y="1301750"/>
            <a:ext cx="6826250" cy="2386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4375" y="3840163"/>
            <a:ext cx="6826250" cy="238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49263" y="6356350"/>
            <a:ext cx="731837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5932FC-AF59-4E1F-819B-6DD603397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88" y="258763"/>
            <a:ext cx="6646862" cy="6715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84375" y="1301750"/>
            <a:ext cx="3336925" cy="4926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3700" y="1301750"/>
            <a:ext cx="3336925" cy="4926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449263" y="6356350"/>
            <a:ext cx="731837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C8111B9-7A0A-4766-B92A-040682B869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 userDrawn="1"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" name="Rectangle 16"/>
          <p:cNvSpPr>
            <a:spLocks noChangeArrowheads="1"/>
          </p:cNvSpPr>
          <p:nvPr userDrawn="1"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" name="Rectangle 18"/>
          <p:cNvSpPr>
            <a:spLocks noChangeArrowheads="1"/>
          </p:cNvSpPr>
          <p:nvPr userDrawn="1"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Rectangle 20"/>
          <p:cNvSpPr>
            <a:spLocks noChangeArrowheads="1"/>
          </p:cNvSpPr>
          <p:nvPr userDrawn="1"/>
        </p:nvSpPr>
        <p:spPr bwMode="auto">
          <a:xfrm>
            <a:off x="0" y="258127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" name="Rectangle 22"/>
          <p:cNvSpPr>
            <a:spLocks noChangeArrowheads="1"/>
          </p:cNvSpPr>
          <p:nvPr userDrawn="1"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effectLst/>
          <a:latin typeface="Arial Blac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/>
              <a:t>Effective Project </a:t>
            </a:r>
            <a:r>
              <a:rPr lang="en-US" sz="3600" b="1" dirty="0"/>
              <a:t>Planning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Paving the path to project success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Managing Change to the Plan</a:t>
            </a:r>
            <a:endParaRPr lang="en-US" sz="3600" dirty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 change must be performed through a formal</a:t>
            </a:r>
            <a:r>
              <a:rPr lang="en-US" sz="2800" dirty="0"/>
              <a:t>, thoughtful, and controlled procedure </a:t>
            </a:r>
            <a:r>
              <a:rPr lang="en-US" sz="2800" dirty="0" smtClean="0"/>
              <a:t>to manage </a:t>
            </a:r>
            <a:r>
              <a:rPr lang="en-US" sz="2800" dirty="0"/>
              <a:t>alteration to any aspect of </a:t>
            </a:r>
            <a:r>
              <a:rPr lang="en-US" sz="2800" dirty="0" smtClean="0"/>
              <a:t>a project.</a:t>
            </a:r>
          </a:p>
          <a:p>
            <a:r>
              <a:rPr lang="en-US" dirty="0" smtClean="0"/>
              <a:t>The reason that this is necessary is to </a:t>
            </a:r>
            <a:r>
              <a:rPr lang="en-US" sz="2800" dirty="0" smtClean="0"/>
              <a:t>ensure that the change(s) is: </a:t>
            </a:r>
            <a:endParaRPr lang="en-US" sz="2800" dirty="0"/>
          </a:p>
          <a:p>
            <a:pPr lvl="1"/>
            <a:r>
              <a:rPr lang="en-US" sz="2400" dirty="0" smtClean="0"/>
              <a:t>Rational, reasoned </a:t>
            </a:r>
            <a:r>
              <a:rPr lang="en-US" sz="2400" dirty="0"/>
              <a:t>and documented</a:t>
            </a:r>
          </a:p>
          <a:p>
            <a:pPr lvl="1"/>
            <a:r>
              <a:rPr lang="en-US" sz="2400" dirty="0" smtClean="0"/>
              <a:t>Approved and agreed-to</a:t>
            </a:r>
            <a:endParaRPr lang="en-US" sz="2400" dirty="0"/>
          </a:p>
          <a:p>
            <a:pPr lvl="1"/>
            <a:r>
              <a:rPr lang="en-US" sz="2400" dirty="0" smtClean="0"/>
              <a:t>Communicated to all affected project participants</a:t>
            </a:r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Project Charter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PMBOK</a:t>
            </a:r>
            <a:r>
              <a:rPr lang="en-US" sz="3600" dirty="0">
                <a:sym typeface="Symbol" pitchFamily="18" charset="2"/>
              </a:rPr>
              <a:t> describes the Project Charter </a:t>
            </a:r>
            <a:r>
              <a:rPr lang="en-US" sz="3600" dirty="0" smtClean="0">
                <a:sym typeface="Symbol" pitchFamily="18" charset="2"/>
              </a:rPr>
              <a:t>as:</a:t>
            </a:r>
            <a:endParaRPr lang="en-US" sz="3600" dirty="0">
              <a:sym typeface="Symbol" pitchFamily="18" charset="2"/>
            </a:endParaRPr>
          </a:p>
          <a:p>
            <a:pPr lvl="1">
              <a:buFontTx/>
              <a:buNone/>
            </a:pPr>
            <a:r>
              <a:rPr lang="en-US" sz="3200" dirty="0">
                <a:sym typeface="Symbol" pitchFamily="18" charset="2"/>
              </a:rPr>
              <a:t>  </a:t>
            </a:r>
            <a:r>
              <a:rPr lang="en-US" sz="3200" i="1" dirty="0" smtClean="0">
                <a:sym typeface="Symbol" pitchFamily="18" charset="2"/>
              </a:rPr>
              <a:t>A </a:t>
            </a:r>
            <a:r>
              <a:rPr lang="en-US" sz="3200" i="1" dirty="0">
                <a:sym typeface="Symbol" pitchFamily="18" charset="2"/>
              </a:rPr>
              <a:t>document that formally recognizes the existence of a project.  It should include</a:t>
            </a:r>
            <a:r>
              <a:rPr lang="en-US" sz="3200" i="1" dirty="0" smtClean="0">
                <a:sym typeface="Symbol" pitchFamily="18" charset="2"/>
              </a:rPr>
              <a:t>: 1) </a:t>
            </a:r>
            <a:r>
              <a:rPr lang="en-US" sz="3200" i="1" dirty="0">
                <a:sym typeface="Symbol" pitchFamily="18" charset="2"/>
              </a:rPr>
              <a:t>Business need that the project was undertaken to address; and, </a:t>
            </a:r>
            <a:r>
              <a:rPr lang="en-US" sz="3200" i="1" dirty="0" smtClean="0">
                <a:sym typeface="Symbol" pitchFamily="18" charset="2"/>
              </a:rPr>
              <a:t>2</a:t>
            </a:r>
            <a:r>
              <a:rPr lang="en-US" sz="3200" i="1" dirty="0">
                <a:sym typeface="Symbol" pitchFamily="18" charset="2"/>
              </a:rPr>
              <a:t>) The product description</a:t>
            </a:r>
            <a:r>
              <a:rPr lang="en-US" sz="3200" i="1" dirty="0" smtClean="0">
                <a:sym typeface="Symbol" pitchFamily="18" charset="2"/>
              </a:rPr>
              <a:t>.</a:t>
            </a:r>
            <a:endParaRPr lang="en-US" sz="3200" i="1" dirty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Project </a:t>
            </a:r>
            <a:r>
              <a:rPr lang="en-US" sz="3600" dirty="0" smtClean="0"/>
              <a:t>Scheduling</a:t>
            </a:r>
            <a:endParaRPr lang="en-US" sz="3600" dirty="0"/>
          </a:p>
        </p:txBody>
      </p:sp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71500" indent="-571500"/>
            <a:r>
              <a:rPr lang="en-US" sz="2800" dirty="0" smtClean="0"/>
              <a:t>The Project </a:t>
            </a:r>
            <a:r>
              <a:rPr lang="en-US" sz="2800" dirty="0"/>
              <a:t>Management </a:t>
            </a:r>
            <a:r>
              <a:rPr lang="en-US" sz="2800" dirty="0" smtClean="0"/>
              <a:t>Institute, or PMI, states that </a:t>
            </a:r>
            <a:r>
              <a:rPr lang="en-US" sz="2800" dirty="0"/>
              <a:t>project time </a:t>
            </a:r>
            <a:r>
              <a:rPr lang="en-US" sz="2800" dirty="0" smtClean="0"/>
              <a:t>management has five </a:t>
            </a:r>
            <a:r>
              <a:rPr lang="en-US" sz="2800" dirty="0"/>
              <a:t>processes:</a:t>
            </a:r>
          </a:p>
          <a:p>
            <a:pPr marL="1409700" lvl="2" indent="-495300">
              <a:buFontTx/>
              <a:buAutoNum type="arabicPeriod"/>
            </a:pPr>
            <a:r>
              <a:rPr lang="en-US" sz="2400" dirty="0"/>
              <a:t>Activity Definition</a:t>
            </a:r>
          </a:p>
          <a:p>
            <a:pPr marL="1409700" lvl="2" indent="-495300">
              <a:buFontTx/>
              <a:buAutoNum type="arabicPeriod"/>
            </a:pPr>
            <a:r>
              <a:rPr lang="en-US" sz="2400" dirty="0"/>
              <a:t>Activity Sequencing</a:t>
            </a:r>
          </a:p>
          <a:p>
            <a:pPr marL="1409700" lvl="2" indent="-495300">
              <a:buFontTx/>
              <a:buAutoNum type="arabicPeriod"/>
            </a:pPr>
            <a:r>
              <a:rPr lang="en-US" sz="2400" dirty="0"/>
              <a:t>Activity Duration Estimating</a:t>
            </a:r>
          </a:p>
          <a:p>
            <a:pPr marL="1409700" lvl="2" indent="-495300">
              <a:buFontTx/>
              <a:buAutoNum type="arabicPeriod"/>
            </a:pPr>
            <a:r>
              <a:rPr lang="en-US" sz="2400" dirty="0"/>
              <a:t>Schedule Development</a:t>
            </a:r>
          </a:p>
          <a:p>
            <a:pPr marL="1409700" lvl="2" indent="-495300">
              <a:buFontTx/>
              <a:buAutoNum type="arabicPeriod"/>
            </a:pPr>
            <a:r>
              <a:rPr lang="en-US" sz="2400" dirty="0"/>
              <a:t>Schedule Control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Project Schedule and Milestones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1D4359-0E0A-4084-8CF1-B0588C9F7F40}" type="slidenum">
              <a:rPr lang="en-US"/>
              <a:pPr/>
              <a:t>13</a:t>
            </a:fld>
            <a:endParaRPr lang="en-US"/>
          </a:p>
        </p:txBody>
      </p:sp>
      <p:pic>
        <p:nvPicPr>
          <p:cNvPr id="6" name="Picture 5" descr="PFGC 20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1828800"/>
            <a:ext cx="64960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Scheduling Techniques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914400" y="2197100"/>
            <a:ext cx="5020862" cy="4138569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Gantt</a:t>
            </a: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Milestone</a:t>
            </a: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Network 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Diagram</a:t>
            </a: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sz="4000" dirty="0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743200" y="2159000"/>
            <a:ext cx="2981585" cy="3584571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Activity timeframe expressed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by a bar symbol</a:t>
            </a: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Activity dates expressed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by a triangle symbol</a:t>
            </a: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endParaRPr lang="en-US" sz="2400" dirty="0">
              <a:solidFill>
                <a:schemeClr val="bg1"/>
              </a:solidFill>
              <a:latin typeface="Helvetica" charset="0"/>
            </a:endParaRP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A logic diagram of activities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and events showing </a:t>
            </a:r>
          </a:p>
          <a:p>
            <a:pPr>
              <a:lnSpc>
                <a:spcPct val="85000"/>
              </a:lnSpc>
            </a:pPr>
            <a:r>
              <a:rPr lang="en-US" sz="2400" dirty="0">
                <a:solidFill>
                  <a:schemeClr val="bg1"/>
                </a:solidFill>
                <a:latin typeface="Helvetica" charset="0"/>
              </a:rPr>
              <a:t>interdependencies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6705600" y="2260600"/>
            <a:ext cx="1816100" cy="1651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6362700" y="2032000"/>
            <a:ext cx="383118" cy="1949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  <a:latin typeface="Helvetica" charset="0"/>
              </a:rPr>
              <a:t>Start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8394700" y="2032000"/>
            <a:ext cx="376706" cy="19492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r>
              <a:rPr lang="en-US" sz="1400" b="0">
                <a:solidFill>
                  <a:schemeClr val="bg1"/>
                </a:solidFill>
                <a:latin typeface="Helvetica" charset="0"/>
              </a:rPr>
              <a:t>Stop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7213600" y="3568700"/>
            <a:ext cx="279400" cy="4572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505700" y="3594100"/>
            <a:ext cx="279400" cy="4318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7226300" y="4038600"/>
            <a:ext cx="5715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Oval 11"/>
          <p:cNvSpPr>
            <a:spLocks noChangeArrowheads="1"/>
          </p:cNvSpPr>
          <p:nvPr/>
        </p:nvSpPr>
        <p:spPr bwMode="auto">
          <a:xfrm>
            <a:off x="6934200" y="4927600"/>
            <a:ext cx="215900" cy="1778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Oval 12"/>
          <p:cNvSpPr>
            <a:spLocks noChangeArrowheads="1"/>
          </p:cNvSpPr>
          <p:nvPr/>
        </p:nvSpPr>
        <p:spPr bwMode="auto">
          <a:xfrm>
            <a:off x="6908800" y="5461000"/>
            <a:ext cx="215900" cy="1778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7" name="Oval 13"/>
          <p:cNvSpPr>
            <a:spLocks noChangeArrowheads="1"/>
          </p:cNvSpPr>
          <p:nvPr/>
        </p:nvSpPr>
        <p:spPr bwMode="auto">
          <a:xfrm>
            <a:off x="7454900" y="4699000"/>
            <a:ext cx="215900" cy="1778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8" name="Oval 14"/>
          <p:cNvSpPr>
            <a:spLocks noChangeArrowheads="1"/>
          </p:cNvSpPr>
          <p:nvPr/>
        </p:nvSpPr>
        <p:spPr bwMode="auto">
          <a:xfrm>
            <a:off x="7543800" y="5372100"/>
            <a:ext cx="215900" cy="1778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7912100" y="5003800"/>
            <a:ext cx="215900" cy="177800"/>
          </a:xfrm>
          <a:prstGeom prst="ellips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7772400" y="5181600"/>
            <a:ext cx="177800" cy="2286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>
            <a:off x="7670800" y="4826000"/>
            <a:ext cx="279400" cy="1905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7086600" y="4787900"/>
            <a:ext cx="342900" cy="127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6997700" y="5118100"/>
            <a:ext cx="0" cy="3175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7162800" y="5067300"/>
            <a:ext cx="736600" cy="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7099300" y="5118100"/>
            <a:ext cx="495300" cy="2540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7124700" y="5499100"/>
            <a:ext cx="406400" cy="1143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Network Scheduling Techniques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Project Evaluation and Review Technique (PERT) </a:t>
            </a:r>
          </a:p>
          <a:p>
            <a:pPr lvl="1"/>
            <a:r>
              <a:rPr lang="en-US" dirty="0"/>
              <a:t>Created in 1952</a:t>
            </a:r>
          </a:p>
          <a:p>
            <a:pPr lvl="1"/>
            <a:r>
              <a:rPr lang="en-US" dirty="0"/>
              <a:t>Requires three time estimates for each task:  shortest amount of time, average or normal amount of time, and longest amount of time task will take</a:t>
            </a:r>
          </a:p>
          <a:p>
            <a:pPr lvl="1"/>
            <a:r>
              <a:rPr lang="en-US" dirty="0"/>
              <a:t>Produces three critical paths</a:t>
            </a:r>
          </a:p>
          <a:p>
            <a:pPr lvl="1"/>
            <a:r>
              <a:rPr lang="en-US" dirty="0"/>
              <a:t>Project Manager selects most confident path</a:t>
            </a:r>
          </a:p>
          <a:p>
            <a:r>
              <a:rPr lang="en-US" dirty="0"/>
              <a:t>Critical Path Method (CPM)</a:t>
            </a:r>
          </a:p>
          <a:p>
            <a:pPr lvl="1"/>
            <a:r>
              <a:rPr lang="en-US" dirty="0"/>
              <a:t>Created in 1980s</a:t>
            </a:r>
          </a:p>
          <a:p>
            <a:pPr lvl="1"/>
            <a:r>
              <a:rPr lang="en-US" dirty="0"/>
              <a:t>Requires only one time estimate for each task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The Project Network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idx="1"/>
          </p:nvPr>
        </p:nvSpPr>
        <p:spPr>
          <a:xfrm>
            <a:off x="5340350" y="1843088"/>
            <a:ext cx="3676650" cy="43005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latin typeface="Arial" charset="0"/>
                <a:cs typeface="Arial" charset="0"/>
              </a:rPr>
              <a:t>The network illustrates:</a:t>
            </a:r>
          </a:p>
          <a:p>
            <a:pPr eaLnBrk="1" hangingPunct="1">
              <a:spcAft>
                <a:spcPct val="30000"/>
              </a:spcAft>
            </a:pPr>
            <a:r>
              <a:rPr lang="en-US" sz="2000" smtClean="0">
                <a:latin typeface="Arial" charset="0"/>
                <a:cs typeface="Arial" charset="0"/>
              </a:rPr>
              <a:t>Task duration.</a:t>
            </a:r>
          </a:p>
          <a:p>
            <a:pPr eaLnBrk="1" hangingPunct="1">
              <a:spcAft>
                <a:spcPct val="30000"/>
              </a:spcAft>
            </a:pPr>
            <a:r>
              <a:rPr lang="en-US" sz="2000" smtClean="0">
                <a:latin typeface="Arial" charset="0"/>
                <a:cs typeface="Arial" charset="0"/>
              </a:rPr>
              <a:t>Tasks in order of accomplishment.</a:t>
            </a:r>
          </a:p>
          <a:p>
            <a:pPr eaLnBrk="1" hangingPunct="1">
              <a:spcAft>
                <a:spcPct val="30000"/>
              </a:spcAft>
            </a:pPr>
            <a:r>
              <a:rPr lang="en-US" sz="2000" smtClean="0">
                <a:latin typeface="Arial" charset="0"/>
                <a:cs typeface="Arial" charset="0"/>
              </a:rPr>
              <a:t>Relationship between tasks.</a:t>
            </a:r>
          </a:p>
          <a:p>
            <a:pPr eaLnBrk="1" hangingPunct="1">
              <a:spcAft>
                <a:spcPct val="30000"/>
              </a:spcAft>
            </a:pPr>
            <a:r>
              <a:rPr lang="en-US" sz="2000" smtClean="0">
                <a:latin typeface="Arial" charset="0"/>
                <a:cs typeface="Arial" charset="0"/>
              </a:rPr>
              <a:t> Important interim           milestones.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84213" y="4937125"/>
            <a:ext cx="38195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600">
                <a:solidFill>
                  <a:schemeClr val="bg1"/>
                </a:solidFill>
                <a:latin typeface="Arial" charset="0"/>
              </a:rPr>
              <a:t>(Numbers in boxes show  task duration.)</a:t>
            </a: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2398713" y="4494213"/>
            <a:ext cx="29051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3254375" y="4513263"/>
            <a:ext cx="295275" cy="158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4211638" y="3659188"/>
            <a:ext cx="23971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900488" y="3513138"/>
            <a:ext cx="280987" cy="33178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3"/>
          <p:cNvSpPr>
            <a:spLocks noChangeShapeType="1"/>
          </p:cNvSpPr>
          <p:nvPr/>
        </p:nvSpPr>
        <p:spPr bwMode="auto">
          <a:xfrm>
            <a:off x="2309813" y="2230438"/>
            <a:ext cx="163512" cy="3778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4437063" y="3519488"/>
            <a:ext cx="392112" cy="3143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10</a:t>
            </a:r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825875" y="3511550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30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3527425" y="3659188"/>
            <a:ext cx="30956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1782763" y="3513138"/>
            <a:ext cx="282575" cy="33178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2505075" y="3513138"/>
            <a:ext cx="295275" cy="33178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111500" y="3511550"/>
            <a:ext cx="406400" cy="3524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4464050" y="3525838"/>
            <a:ext cx="307975" cy="344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1643063" y="2728913"/>
            <a:ext cx="282575" cy="33178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3089275" y="2728913"/>
            <a:ext cx="280988" cy="33178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3760788" y="2728913"/>
            <a:ext cx="282575" cy="33178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138363" y="4297363"/>
            <a:ext cx="1727200" cy="331787"/>
            <a:chOff x="1347" y="2707"/>
            <a:chExt cx="1088" cy="209"/>
          </a:xfrm>
        </p:grpSpPr>
        <p:sp>
          <p:nvSpPr>
            <p:cNvPr id="24633" name="Rectangle 24"/>
            <p:cNvSpPr>
              <a:spLocks noChangeArrowheads="1"/>
            </p:cNvSpPr>
            <p:nvPr/>
          </p:nvSpPr>
          <p:spPr bwMode="auto">
            <a:xfrm>
              <a:off x="1347" y="2707"/>
              <a:ext cx="177" cy="20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4" name="Rectangle 25"/>
            <p:cNvSpPr>
              <a:spLocks noChangeArrowheads="1"/>
            </p:cNvSpPr>
            <p:nvPr/>
          </p:nvSpPr>
          <p:spPr bwMode="auto">
            <a:xfrm>
              <a:off x="1810" y="2707"/>
              <a:ext cx="178" cy="20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35" name="Rectangle 26"/>
            <p:cNvSpPr>
              <a:spLocks noChangeArrowheads="1"/>
            </p:cNvSpPr>
            <p:nvPr/>
          </p:nvSpPr>
          <p:spPr bwMode="auto">
            <a:xfrm>
              <a:off x="2257" y="2707"/>
              <a:ext cx="178" cy="209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01" name="Rectangle 28"/>
          <p:cNvSpPr>
            <a:spLocks noChangeArrowheads="1"/>
          </p:cNvSpPr>
          <p:nvPr/>
        </p:nvSpPr>
        <p:spPr bwMode="auto">
          <a:xfrm>
            <a:off x="2138363" y="1957388"/>
            <a:ext cx="280987" cy="280987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02" name="Rectangle 29"/>
          <p:cNvSpPr>
            <a:spLocks noChangeArrowheads="1"/>
          </p:cNvSpPr>
          <p:nvPr/>
        </p:nvSpPr>
        <p:spPr bwMode="auto">
          <a:xfrm>
            <a:off x="2125663" y="19335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20</a:t>
            </a:r>
          </a:p>
        </p:txBody>
      </p:sp>
      <p:sp>
        <p:nvSpPr>
          <p:cNvPr id="24603" name="Rectangle 30"/>
          <p:cNvSpPr>
            <a:spLocks noChangeArrowheads="1"/>
          </p:cNvSpPr>
          <p:nvPr/>
        </p:nvSpPr>
        <p:spPr bwMode="auto">
          <a:xfrm>
            <a:off x="1644650" y="2743200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10</a:t>
            </a:r>
          </a:p>
        </p:txBody>
      </p:sp>
      <p:sp>
        <p:nvSpPr>
          <p:cNvPr id="24604" name="Rectangle 31"/>
          <p:cNvSpPr>
            <a:spLocks noChangeArrowheads="1"/>
          </p:cNvSpPr>
          <p:nvPr/>
        </p:nvSpPr>
        <p:spPr bwMode="auto">
          <a:xfrm>
            <a:off x="2354263" y="2705100"/>
            <a:ext cx="390525" cy="31432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20</a:t>
            </a:r>
          </a:p>
        </p:txBody>
      </p:sp>
      <p:sp>
        <p:nvSpPr>
          <p:cNvPr id="24605" name="Rectangle 32"/>
          <p:cNvSpPr>
            <a:spLocks noChangeArrowheads="1"/>
          </p:cNvSpPr>
          <p:nvPr/>
        </p:nvSpPr>
        <p:spPr bwMode="auto">
          <a:xfrm>
            <a:off x="3076575" y="27336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60</a:t>
            </a:r>
          </a:p>
        </p:txBody>
      </p:sp>
      <p:sp>
        <p:nvSpPr>
          <p:cNvPr id="24606" name="Rectangle 33"/>
          <p:cNvSpPr>
            <a:spLocks noChangeArrowheads="1"/>
          </p:cNvSpPr>
          <p:nvPr/>
        </p:nvSpPr>
        <p:spPr bwMode="auto">
          <a:xfrm>
            <a:off x="3686175" y="27336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10</a:t>
            </a:r>
          </a:p>
        </p:txBody>
      </p:sp>
      <p:sp>
        <p:nvSpPr>
          <p:cNvPr id="24607" name="Rectangle 34"/>
          <p:cNvSpPr>
            <a:spLocks noChangeArrowheads="1"/>
          </p:cNvSpPr>
          <p:nvPr/>
        </p:nvSpPr>
        <p:spPr bwMode="auto">
          <a:xfrm>
            <a:off x="1790700" y="3511550"/>
            <a:ext cx="3921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30</a:t>
            </a:r>
          </a:p>
        </p:txBody>
      </p:sp>
      <p:sp>
        <p:nvSpPr>
          <p:cNvPr id="24608" name="Rectangle 35"/>
          <p:cNvSpPr>
            <a:spLocks noChangeArrowheads="1"/>
          </p:cNvSpPr>
          <p:nvPr/>
        </p:nvSpPr>
        <p:spPr bwMode="auto">
          <a:xfrm>
            <a:off x="2493963" y="3511550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40</a:t>
            </a:r>
          </a:p>
        </p:txBody>
      </p:sp>
      <p:sp>
        <p:nvSpPr>
          <p:cNvPr id="24609" name="Rectangle 36"/>
          <p:cNvSpPr>
            <a:spLocks noChangeArrowheads="1"/>
          </p:cNvSpPr>
          <p:nvPr/>
        </p:nvSpPr>
        <p:spPr bwMode="auto">
          <a:xfrm>
            <a:off x="2112963" y="43338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20</a:t>
            </a:r>
          </a:p>
        </p:txBody>
      </p:sp>
      <p:sp>
        <p:nvSpPr>
          <p:cNvPr id="24610" name="Rectangle 37"/>
          <p:cNvSpPr>
            <a:spLocks noChangeArrowheads="1"/>
          </p:cNvSpPr>
          <p:nvPr/>
        </p:nvSpPr>
        <p:spPr bwMode="auto">
          <a:xfrm>
            <a:off x="2836863" y="43084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40</a:t>
            </a:r>
          </a:p>
        </p:txBody>
      </p:sp>
      <p:sp>
        <p:nvSpPr>
          <p:cNvPr id="24611" name="Rectangle 38"/>
          <p:cNvSpPr>
            <a:spLocks noChangeArrowheads="1"/>
          </p:cNvSpPr>
          <p:nvPr/>
        </p:nvSpPr>
        <p:spPr bwMode="auto">
          <a:xfrm>
            <a:off x="3502025" y="4308475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en-US" sz="1400" b="1">
                <a:solidFill>
                  <a:schemeClr val="bg1"/>
                </a:solidFill>
                <a:latin typeface="Arial" charset="0"/>
              </a:rPr>
              <a:t>10</a:t>
            </a:r>
          </a:p>
        </p:txBody>
      </p:sp>
      <p:sp>
        <p:nvSpPr>
          <p:cNvPr id="24612" name="Line 39"/>
          <p:cNvSpPr>
            <a:spLocks noChangeShapeType="1"/>
          </p:cNvSpPr>
          <p:nvPr/>
        </p:nvSpPr>
        <p:spPr bwMode="auto">
          <a:xfrm>
            <a:off x="1968500" y="2925763"/>
            <a:ext cx="263525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3" name="Line 40"/>
          <p:cNvSpPr>
            <a:spLocks noChangeShapeType="1"/>
          </p:cNvSpPr>
          <p:nvPr/>
        </p:nvSpPr>
        <p:spPr bwMode="auto">
          <a:xfrm>
            <a:off x="2703513" y="2925763"/>
            <a:ext cx="322262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4" name="Line 41"/>
          <p:cNvSpPr>
            <a:spLocks noChangeShapeType="1"/>
          </p:cNvSpPr>
          <p:nvPr/>
        </p:nvSpPr>
        <p:spPr bwMode="auto">
          <a:xfrm>
            <a:off x="3400425" y="2925763"/>
            <a:ext cx="341313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5" name="Line 42"/>
          <p:cNvSpPr>
            <a:spLocks noChangeShapeType="1"/>
          </p:cNvSpPr>
          <p:nvPr/>
        </p:nvSpPr>
        <p:spPr bwMode="auto">
          <a:xfrm>
            <a:off x="2095500" y="3671888"/>
            <a:ext cx="355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6" name="Line 43"/>
          <p:cNvSpPr>
            <a:spLocks noChangeShapeType="1"/>
          </p:cNvSpPr>
          <p:nvPr/>
        </p:nvSpPr>
        <p:spPr bwMode="auto">
          <a:xfrm>
            <a:off x="2817813" y="3659188"/>
            <a:ext cx="35718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7" name="Line 44"/>
          <p:cNvSpPr>
            <a:spLocks noChangeShapeType="1"/>
          </p:cNvSpPr>
          <p:nvPr/>
        </p:nvSpPr>
        <p:spPr bwMode="auto">
          <a:xfrm>
            <a:off x="1790700" y="3078163"/>
            <a:ext cx="87313" cy="3937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8" name="Line 45"/>
          <p:cNvSpPr>
            <a:spLocks noChangeShapeType="1"/>
          </p:cNvSpPr>
          <p:nvPr/>
        </p:nvSpPr>
        <p:spPr bwMode="auto">
          <a:xfrm flipV="1">
            <a:off x="2816225" y="3143250"/>
            <a:ext cx="327025" cy="3762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19" name="Line 46"/>
          <p:cNvSpPr>
            <a:spLocks noChangeShapeType="1"/>
          </p:cNvSpPr>
          <p:nvPr/>
        </p:nvSpPr>
        <p:spPr bwMode="auto">
          <a:xfrm>
            <a:off x="3349625" y="3103563"/>
            <a:ext cx="442913" cy="3016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0" name="Line 47"/>
          <p:cNvSpPr>
            <a:spLocks noChangeShapeType="1"/>
          </p:cNvSpPr>
          <p:nvPr/>
        </p:nvSpPr>
        <p:spPr bwMode="auto">
          <a:xfrm>
            <a:off x="4035425" y="3078163"/>
            <a:ext cx="466725" cy="350837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1" name="Line 48"/>
          <p:cNvSpPr>
            <a:spLocks noChangeShapeType="1"/>
          </p:cNvSpPr>
          <p:nvPr/>
        </p:nvSpPr>
        <p:spPr bwMode="auto">
          <a:xfrm>
            <a:off x="2057400" y="3876675"/>
            <a:ext cx="146050" cy="38417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2" name="Line 49"/>
          <p:cNvSpPr>
            <a:spLocks noChangeShapeType="1"/>
          </p:cNvSpPr>
          <p:nvPr/>
        </p:nvSpPr>
        <p:spPr bwMode="auto">
          <a:xfrm>
            <a:off x="2767013" y="3862388"/>
            <a:ext cx="157162" cy="4127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3" name="Line 50"/>
          <p:cNvSpPr>
            <a:spLocks noChangeShapeType="1"/>
          </p:cNvSpPr>
          <p:nvPr/>
        </p:nvSpPr>
        <p:spPr bwMode="auto">
          <a:xfrm flipV="1">
            <a:off x="3856038" y="3851275"/>
            <a:ext cx="593725" cy="465138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668339" y="1938338"/>
            <a:ext cx="661988" cy="2611437"/>
            <a:chOff x="421" y="1221"/>
            <a:chExt cx="417" cy="1645"/>
          </a:xfrm>
        </p:grpSpPr>
        <p:sp>
          <p:nvSpPr>
            <p:cNvPr id="24629" name="Rectangle 51"/>
            <p:cNvSpPr>
              <a:spLocks noChangeArrowheads="1"/>
            </p:cNvSpPr>
            <p:nvPr/>
          </p:nvSpPr>
          <p:spPr bwMode="auto">
            <a:xfrm>
              <a:off x="421" y="1221"/>
              <a:ext cx="413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Row </a:t>
              </a: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24630" name="Rectangle 52"/>
            <p:cNvSpPr>
              <a:spLocks noChangeArrowheads="1"/>
            </p:cNvSpPr>
            <p:nvPr/>
          </p:nvSpPr>
          <p:spPr bwMode="auto">
            <a:xfrm>
              <a:off x="421" y="1691"/>
              <a:ext cx="41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Row </a:t>
              </a: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B</a:t>
              </a:r>
            </a:p>
          </p:txBody>
        </p:sp>
        <p:sp>
          <p:nvSpPr>
            <p:cNvPr id="24631" name="Rectangle 53"/>
            <p:cNvSpPr>
              <a:spLocks noChangeArrowheads="1"/>
            </p:cNvSpPr>
            <p:nvPr/>
          </p:nvSpPr>
          <p:spPr bwMode="auto">
            <a:xfrm>
              <a:off x="421" y="2215"/>
              <a:ext cx="41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Row </a:t>
              </a:r>
              <a:r>
                <a:rPr lang="en-US" sz="1800" dirty="0">
                  <a:solidFill>
                    <a:schemeClr val="bg1"/>
                  </a:solidFill>
                  <a:latin typeface="Arial" charset="0"/>
                </a:rPr>
                <a:t>C</a:t>
              </a:r>
            </a:p>
          </p:txBody>
        </p:sp>
        <p:sp>
          <p:nvSpPr>
            <p:cNvPr id="24632" name="Rectangle 54"/>
            <p:cNvSpPr>
              <a:spLocks noChangeArrowheads="1"/>
            </p:cNvSpPr>
            <p:nvPr/>
          </p:nvSpPr>
          <p:spPr bwMode="auto">
            <a:xfrm>
              <a:off x="421" y="2693"/>
              <a:ext cx="417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800" dirty="0" smtClean="0">
                  <a:solidFill>
                    <a:schemeClr val="bg1"/>
                  </a:solidFill>
                  <a:latin typeface="Arial" charset="0"/>
                </a:rPr>
                <a:t>Row D</a:t>
              </a:r>
              <a:endParaRPr lang="en-US" sz="18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625" name="Line 56"/>
          <p:cNvSpPr>
            <a:spLocks noChangeShapeType="1"/>
          </p:cNvSpPr>
          <p:nvPr/>
        </p:nvSpPr>
        <p:spPr bwMode="auto">
          <a:xfrm flipV="1">
            <a:off x="1714500" y="2254250"/>
            <a:ext cx="392113" cy="466725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6" name="Rectangle 57"/>
          <p:cNvSpPr>
            <a:spLocks noChangeArrowheads="1"/>
          </p:cNvSpPr>
          <p:nvPr/>
        </p:nvSpPr>
        <p:spPr bwMode="auto">
          <a:xfrm>
            <a:off x="4686300" y="3659188"/>
            <a:ext cx="314325" cy="3444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7" name="Rectangle 58"/>
          <p:cNvSpPr>
            <a:spLocks noChangeArrowheads="1"/>
          </p:cNvSpPr>
          <p:nvPr/>
        </p:nvSpPr>
        <p:spPr bwMode="auto">
          <a:xfrm>
            <a:off x="2952750" y="3333750"/>
            <a:ext cx="384175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628" name="Rectangle 59"/>
          <p:cNvSpPr>
            <a:spLocks noChangeArrowheads="1"/>
          </p:cNvSpPr>
          <p:nvPr/>
        </p:nvSpPr>
        <p:spPr bwMode="auto">
          <a:xfrm>
            <a:off x="3071813" y="3541713"/>
            <a:ext cx="3810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  <a:latin typeface="Arial" charset="0"/>
              </a:rPr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642938" y="63881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81338" y="63881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42938" y="63881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081338" y="63881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Scheduling Technique Comparison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idx="1"/>
          </p:nvPr>
        </p:nvSpPr>
        <p:spPr>
          <a:xfrm>
            <a:off x="941388" y="2197100"/>
            <a:ext cx="1638300" cy="3302000"/>
          </a:xfrm>
        </p:spPr>
        <p:txBody>
          <a:bodyPr lIns="63500" tIns="25400" rIns="63500" bIns="25400">
            <a:spAutoFit/>
          </a:bodyPr>
          <a:lstStyle/>
          <a:p>
            <a:pPr marL="241300" indent="-241300" eaLnBrk="1" hangingPunct="1">
              <a:lnSpc>
                <a:spcPct val="97000"/>
              </a:lnSpc>
              <a:spcBef>
                <a:spcPct val="39000"/>
              </a:spcBef>
              <a:buFont typeface="Wingdings" pitchFamily="2" charset="2"/>
              <a:buNone/>
              <a:tabLst>
                <a:tab pos="0" algn="l"/>
              </a:tabLst>
            </a:pPr>
            <a:r>
              <a:rPr lang="en-US" sz="1800" dirty="0" smtClean="0">
                <a:latin typeface="Arial" charset="0"/>
                <a:cs typeface="Arial" charset="0"/>
              </a:rPr>
              <a:t>Gantt</a:t>
            </a:r>
          </a:p>
          <a:p>
            <a:pPr marL="241300" indent="-241300" eaLnBrk="1" hangingPunct="1">
              <a:lnSpc>
                <a:spcPct val="97000"/>
              </a:lnSpc>
              <a:spcBef>
                <a:spcPct val="39000"/>
              </a:spcBef>
              <a:buFont typeface="Wingdings" pitchFamily="2" charset="2"/>
              <a:buNone/>
              <a:tabLst>
                <a:tab pos="0" algn="l"/>
              </a:tabLst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241300" indent="-241300" eaLnBrk="1" hangingPunct="1">
              <a:lnSpc>
                <a:spcPct val="97000"/>
              </a:lnSpc>
              <a:spcBef>
                <a:spcPct val="39000"/>
              </a:spcBef>
              <a:buFont typeface="Wingdings" pitchFamily="2" charset="2"/>
              <a:buNone/>
              <a:tabLst>
                <a:tab pos="0" algn="l"/>
              </a:tabLst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241300" indent="-241300" eaLnBrk="1" hangingPunct="1">
              <a:lnSpc>
                <a:spcPct val="97000"/>
              </a:lnSpc>
              <a:spcBef>
                <a:spcPct val="39000"/>
              </a:spcBef>
              <a:buFont typeface="Wingdings" pitchFamily="2" charset="2"/>
              <a:buNone/>
              <a:tabLst>
                <a:tab pos="0" algn="l"/>
              </a:tabLst>
            </a:pPr>
            <a:r>
              <a:rPr lang="en-US" sz="1800" dirty="0" smtClean="0">
                <a:latin typeface="Arial" charset="0"/>
                <a:cs typeface="Arial" charset="0"/>
              </a:rPr>
              <a:t>Milestone</a:t>
            </a:r>
          </a:p>
          <a:p>
            <a:pPr marL="241300" indent="-241300" eaLnBrk="1" hangingPunct="1">
              <a:lnSpc>
                <a:spcPct val="97000"/>
              </a:lnSpc>
              <a:spcBef>
                <a:spcPct val="39000"/>
              </a:spcBef>
              <a:buFont typeface="Wingdings" pitchFamily="2" charset="2"/>
              <a:buNone/>
              <a:tabLst>
                <a:tab pos="0" algn="l"/>
              </a:tabLst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241300" indent="-241300" eaLnBrk="1" hangingPunct="1">
              <a:lnSpc>
                <a:spcPct val="97000"/>
              </a:lnSpc>
              <a:spcBef>
                <a:spcPct val="39000"/>
              </a:spcBef>
              <a:buFont typeface="Wingdings" pitchFamily="2" charset="2"/>
              <a:buNone/>
              <a:tabLst>
                <a:tab pos="0" algn="l"/>
              </a:tabLst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241300" indent="-241300" eaLnBrk="1" hangingPunct="1">
              <a:lnSpc>
                <a:spcPct val="97000"/>
              </a:lnSpc>
              <a:spcBef>
                <a:spcPct val="39000"/>
              </a:spcBef>
              <a:buFont typeface="Wingdings" pitchFamily="2" charset="2"/>
              <a:buNone/>
              <a:tabLst>
                <a:tab pos="0" algn="l"/>
              </a:tabLst>
            </a:pPr>
            <a:endParaRPr lang="en-US" sz="1800" dirty="0" smtClean="0">
              <a:latin typeface="Arial" charset="0"/>
              <a:cs typeface="Arial" charset="0"/>
            </a:endParaRPr>
          </a:p>
          <a:p>
            <a:pPr marL="241300" indent="-241300" eaLnBrk="1" hangingPunct="1">
              <a:lnSpc>
                <a:spcPct val="97000"/>
              </a:lnSpc>
              <a:spcBef>
                <a:spcPct val="39000"/>
              </a:spcBef>
              <a:buFont typeface="Wingdings" pitchFamily="2" charset="2"/>
              <a:buNone/>
              <a:tabLst>
                <a:tab pos="0" algn="l"/>
              </a:tabLst>
            </a:pPr>
            <a:r>
              <a:rPr lang="en-US" sz="1800" dirty="0" smtClean="0">
                <a:latin typeface="Arial" charset="0"/>
                <a:cs typeface="Arial" charset="0"/>
              </a:rPr>
              <a:t>Network</a:t>
            </a:r>
          </a:p>
          <a:p>
            <a:pPr marL="241300" indent="-241300" eaLnBrk="1" hangingPunct="1">
              <a:lnSpc>
                <a:spcPct val="97000"/>
              </a:lnSpc>
              <a:spcBef>
                <a:spcPct val="39000"/>
              </a:spcBef>
              <a:buFont typeface="Wingdings" pitchFamily="2" charset="2"/>
              <a:buNone/>
              <a:tabLst>
                <a:tab pos="0" algn="l"/>
              </a:tabLst>
            </a:pPr>
            <a:r>
              <a:rPr lang="en-US" sz="1800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998538" y="1754188"/>
            <a:ext cx="203200" cy="111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2843213" y="2216150"/>
            <a:ext cx="2946400" cy="3317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Easily prepared and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updated; uses 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standard symbology.</a:t>
            </a: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Easily prepared and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updated; uses 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standard symbology;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milestones shown in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time sequence.</a:t>
            </a: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Shows interrelationships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between tasks and  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identifies the critical path.</a:t>
            </a: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6015038" y="2216150"/>
            <a:ext cx="2197100" cy="3551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Difficult to identify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related activities.</a:t>
            </a: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Difficult to identify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related milestones.</a:t>
            </a: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endParaRPr lang="en-US" sz="1800" b="1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Complex to 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construct; 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cumbersome for</a:t>
            </a:r>
          </a:p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daily use.</a:t>
            </a: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862013" y="1774825"/>
            <a:ext cx="12700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Technique</a:t>
            </a: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630613" y="1774825"/>
            <a:ext cx="5080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Pro</a:t>
            </a:r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6459538" y="1774825"/>
            <a:ext cx="5715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800" b="1">
                <a:solidFill>
                  <a:schemeClr val="bg1"/>
                </a:solidFill>
                <a:latin typeface="Arial" charset="0"/>
              </a:rPr>
              <a:t>Con</a:t>
            </a:r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>
            <a:off x="790575" y="2095500"/>
            <a:ext cx="7478713" cy="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2401888" y="1716088"/>
            <a:ext cx="0" cy="404971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>
            <a:off x="5894388" y="1716088"/>
            <a:ext cx="0" cy="4049712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What is the Critical Path?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sequence of tasks that will take the longest amount of time to complete.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The tasks with no slack or float.</a:t>
            </a:r>
          </a:p>
          <a:p>
            <a:pPr lvl="1"/>
            <a:r>
              <a:rPr lang="en-US" dirty="0" smtClean="0">
                <a:latin typeface="Arial" charset="0"/>
                <a:cs typeface="Arial" charset="0"/>
              </a:rPr>
              <a:t>Slack/float= Delay to start that can be tolerated without any impact on the scheduled completion.</a:t>
            </a:r>
          </a:p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Any slippage in critical path tasks will cause a one for one slippage in the project end date.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668340" y="693447"/>
            <a:ext cx="7637460" cy="4121015"/>
            <a:chOff x="668339" y="1938338"/>
            <a:chExt cx="4332286" cy="2566987"/>
          </a:xfrm>
        </p:grpSpPr>
        <p:sp>
          <p:nvSpPr>
            <p:cNvPr id="26627" name="Line 9"/>
            <p:cNvSpPr>
              <a:spLocks noChangeShapeType="1"/>
            </p:cNvSpPr>
            <p:nvPr/>
          </p:nvSpPr>
          <p:spPr bwMode="auto">
            <a:xfrm>
              <a:off x="2456343" y="4504531"/>
              <a:ext cx="29051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" name="Line 10"/>
            <p:cNvSpPr>
              <a:spLocks noChangeShapeType="1"/>
            </p:cNvSpPr>
            <p:nvPr/>
          </p:nvSpPr>
          <p:spPr bwMode="auto">
            <a:xfrm>
              <a:off x="3221443" y="4503738"/>
              <a:ext cx="295275" cy="158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9" name="Line 11"/>
            <p:cNvSpPr>
              <a:spLocks noChangeShapeType="1"/>
            </p:cNvSpPr>
            <p:nvPr/>
          </p:nvSpPr>
          <p:spPr bwMode="auto">
            <a:xfrm>
              <a:off x="4211638" y="3659188"/>
              <a:ext cx="23971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Line 13"/>
            <p:cNvSpPr>
              <a:spLocks noChangeShapeType="1"/>
            </p:cNvSpPr>
            <p:nvPr/>
          </p:nvSpPr>
          <p:spPr bwMode="auto">
            <a:xfrm>
              <a:off x="2301580" y="2302764"/>
              <a:ext cx="163512" cy="37782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4" name="Line 16"/>
            <p:cNvSpPr>
              <a:spLocks noChangeShapeType="1"/>
            </p:cNvSpPr>
            <p:nvPr/>
          </p:nvSpPr>
          <p:spPr bwMode="auto">
            <a:xfrm>
              <a:off x="3527425" y="3659188"/>
              <a:ext cx="30956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Line 39"/>
            <p:cNvSpPr>
              <a:spLocks noChangeShapeType="1"/>
            </p:cNvSpPr>
            <p:nvPr/>
          </p:nvSpPr>
          <p:spPr bwMode="auto">
            <a:xfrm>
              <a:off x="1968500" y="2921242"/>
              <a:ext cx="263525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5" name="Line 40"/>
            <p:cNvSpPr>
              <a:spLocks noChangeShapeType="1"/>
            </p:cNvSpPr>
            <p:nvPr/>
          </p:nvSpPr>
          <p:spPr bwMode="auto">
            <a:xfrm>
              <a:off x="2670581" y="2921242"/>
              <a:ext cx="322262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Line 41"/>
            <p:cNvSpPr>
              <a:spLocks noChangeShapeType="1"/>
            </p:cNvSpPr>
            <p:nvPr/>
          </p:nvSpPr>
          <p:spPr bwMode="auto">
            <a:xfrm>
              <a:off x="3400425" y="2921242"/>
              <a:ext cx="341313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7" name="Line 42"/>
            <p:cNvSpPr>
              <a:spLocks noChangeShapeType="1"/>
            </p:cNvSpPr>
            <p:nvPr/>
          </p:nvSpPr>
          <p:spPr bwMode="auto">
            <a:xfrm>
              <a:off x="2095500" y="3671888"/>
              <a:ext cx="355600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Line 43"/>
            <p:cNvSpPr>
              <a:spLocks noChangeShapeType="1"/>
            </p:cNvSpPr>
            <p:nvPr/>
          </p:nvSpPr>
          <p:spPr bwMode="auto">
            <a:xfrm>
              <a:off x="2817813" y="3659188"/>
              <a:ext cx="357187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9" name="Line 44"/>
            <p:cNvSpPr>
              <a:spLocks noChangeShapeType="1"/>
            </p:cNvSpPr>
            <p:nvPr/>
          </p:nvSpPr>
          <p:spPr bwMode="auto">
            <a:xfrm>
              <a:off x="1790700" y="3078163"/>
              <a:ext cx="87313" cy="39370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45"/>
            <p:cNvSpPr>
              <a:spLocks noChangeShapeType="1"/>
            </p:cNvSpPr>
            <p:nvPr/>
          </p:nvSpPr>
          <p:spPr bwMode="auto">
            <a:xfrm flipV="1">
              <a:off x="2816225" y="3143250"/>
              <a:ext cx="327025" cy="37623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46"/>
            <p:cNvSpPr>
              <a:spLocks noChangeShapeType="1"/>
            </p:cNvSpPr>
            <p:nvPr/>
          </p:nvSpPr>
          <p:spPr bwMode="auto">
            <a:xfrm>
              <a:off x="3349625" y="3103563"/>
              <a:ext cx="442913" cy="30162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47"/>
            <p:cNvSpPr>
              <a:spLocks noChangeShapeType="1"/>
            </p:cNvSpPr>
            <p:nvPr/>
          </p:nvSpPr>
          <p:spPr bwMode="auto">
            <a:xfrm>
              <a:off x="4035425" y="3078163"/>
              <a:ext cx="466725" cy="350837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3" name="Line 48"/>
            <p:cNvSpPr>
              <a:spLocks noChangeShapeType="1"/>
            </p:cNvSpPr>
            <p:nvPr/>
          </p:nvSpPr>
          <p:spPr bwMode="auto">
            <a:xfrm>
              <a:off x="2057400" y="3876675"/>
              <a:ext cx="146050" cy="38417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4" name="Line 49"/>
            <p:cNvSpPr>
              <a:spLocks noChangeShapeType="1"/>
            </p:cNvSpPr>
            <p:nvPr/>
          </p:nvSpPr>
          <p:spPr bwMode="auto">
            <a:xfrm>
              <a:off x="2767013" y="3862388"/>
              <a:ext cx="157162" cy="41275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5" name="Line 50"/>
            <p:cNvSpPr>
              <a:spLocks noChangeShapeType="1"/>
            </p:cNvSpPr>
            <p:nvPr/>
          </p:nvSpPr>
          <p:spPr bwMode="auto">
            <a:xfrm flipV="1">
              <a:off x="3905436" y="3851275"/>
              <a:ext cx="593725" cy="46513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668339" y="1938338"/>
              <a:ext cx="376238" cy="2508250"/>
              <a:chOff x="421" y="1221"/>
              <a:chExt cx="237" cy="1580"/>
            </a:xfrm>
          </p:grpSpPr>
          <p:sp>
            <p:nvSpPr>
              <p:cNvPr id="26671" name="Rectangle 51"/>
              <p:cNvSpPr>
                <a:spLocks noChangeArrowheads="1"/>
              </p:cNvSpPr>
              <p:nvPr/>
            </p:nvSpPr>
            <p:spPr bwMode="auto">
              <a:xfrm>
                <a:off x="421" y="1221"/>
                <a:ext cx="235" cy="1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800" dirty="0" smtClean="0">
                    <a:solidFill>
                      <a:schemeClr val="bg1"/>
                    </a:solidFill>
                    <a:latin typeface="Arial" charset="0"/>
                  </a:rPr>
                  <a:t>Row </a:t>
                </a:r>
                <a:r>
                  <a:rPr lang="en-US" sz="1800" dirty="0">
                    <a:solidFill>
                      <a:schemeClr val="bg1"/>
                    </a:solidFill>
                    <a:latin typeface="Arial" charset="0"/>
                  </a:rPr>
                  <a:t>A</a:t>
                </a:r>
              </a:p>
            </p:txBody>
          </p:sp>
          <p:sp>
            <p:nvSpPr>
              <p:cNvPr id="26672" name="Rectangle 52"/>
              <p:cNvSpPr>
                <a:spLocks noChangeArrowheads="1"/>
              </p:cNvSpPr>
              <p:nvPr/>
            </p:nvSpPr>
            <p:spPr bwMode="auto">
              <a:xfrm>
                <a:off x="421" y="1691"/>
                <a:ext cx="237" cy="1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800" dirty="0" smtClean="0">
                    <a:solidFill>
                      <a:schemeClr val="bg1"/>
                    </a:solidFill>
                    <a:latin typeface="Arial" charset="0"/>
                  </a:rPr>
                  <a:t>Row </a:t>
                </a:r>
                <a:r>
                  <a:rPr lang="en-US" sz="1800" dirty="0">
                    <a:solidFill>
                      <a:schemeClr val="bg1"/>
                    </a:solidFill>
                    <a:latin typeface="Arial" charset="0"/>
                  </a:rPr>
                  <a:t>B</a:t>
                </a:r>
              </a:p>
            </p:txBody>
          </p:sp>
          <p:sp>
            <p:nvSpPr>
              <p:cNvPr id="26673" name="Rectangle 53"/>
              <p:cNvSpPr>
                <a:spLocks noChangeArrowheads="1"/>
              </p:cNvSpPr>
              <p:nvPr/>
            </p:nvSpPr>
            <p:spPr bwMode="auto">
              <a:xfrm>
                <a:off x="421" y="2215"/>
                <a:ext cx="237" cy="1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800" dirty="0" smtClean="0">
                    <a:solidFill>
                      <a:schemeClr val="bg1"/>
                    </a:solidFill>
                    <a:latin typeface="Arial" charset="0"/>
                  </a:rPr>
                  <a:t>Row </a:t>
                </a:r>
                <a:r>
                  <a:rPr lang="en-US" sz="1800" dirty="0">
                    <a:solidFill>
                      <a:schemeClr val="bg1"/>
                    </a:solidFill>
                    <a:latin typeface="Arial" charset="0"/>
                  </a:rPr>
                  <a:t>C</a:t>
                </a:r>
              </a:p>
            </p:txBody>
          </p:sp>
          <p:sp>
            <p:nvSpPr>
              <p:cNvPr id="26674" name="Rectangle 54"/>
              <p:cNvSpPr>
                <a:spLocks noChangeArrowheads="1"/>
              </p:cNvSpPr>
              <p:nvPr/>
            </p:nvSpPr>
            <p:spPr bwMode="auto">
              <a:xfrm>
                <a:off x="421" y="2693"/>
                <a:ext cx="237" cy="108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7" tIns="44450" rIns="90487" bIns="44450">
                <a:spAutoFit/>
              </a:bodyPr>
              <a:lstStyle/>
              <a:p>
                <a:r>
                  <a:rPr lang="en-US" sz="1800" dirty="0" smtClean="0">
                    <a:solidFill>
                      <a:schemeClr val="bg1"/>
                    </a:solidFill>
                    <a:latin typeface="Arial" charset="0"/>
                  </a:rPr>
                  <a:t>Row </a:t>
                </a:r>
                <a:r>
                  <a:rPr lang="en-US" sz="1800" dirty="0">
                    <a:solidFill>
                      <a:schemeClr val="bg1"/>
                    </a:solidFill>
                    <a:latin typeface="Arial" charset="0"/>
                  </a:rPr>
                  <a:t>D</a:t>
                </a:r>
              </a:p>
            </p:txBody>
          </p:sp>
        </p:grpSp>
        <p:sp>
          <p:nvSpPr>
            <p:cNvPr id="26667" name="Line 56"/>
            <p:cNvSpPr>
              <a:spLocks noChangeShapeType="1"/>
            </p:cNvSpPr>
            <p:nvPr/>
          </p:nvSpPr>
          <p:spPr bwMode="auto">
            <a:xfrm flipV="1">
              <a:off x="1714500" y="2254250"/>
              <a:ext cx="392113" cy="466725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8" name="Rectangle 57"/>
            <p:cNvSpPr>
              <a:spLocks noChangeArrowheads="1"/>
            </p:cNvSpPr>
            <p:nvPr/>
          </p:nvSpPr>
          <p:spPr bwMode="auto">
            <a:xfrm>
              <a:off x="4686300" y="3659188"/>
              <a:ext cx="314325" cy="3444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9" name="Rectangle 58"/>
            <p:cNvSpPr>
              <a:spLocks noChangeArrowheads="1"/>
            </p:cNvSpPr>
            <p:nvPr/>
          </p:nvSpPr>
          <p:spPr bwMode="auto">
            <a:xfrm>
              <a:off x="2952750" y="3333750"/>
              <a:ext cx="384175" cy="36671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5" name="Rectangle 54"/>
          <p:cNvSpPr/>
          <p:nvPr/>
        </p:nvSpPr>
        <p:spPr>
          <a:xfrm>
            <a:off x="4960254" y="2002971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60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657600" y="2002971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142344" y="6858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823858" y="4584699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181600" y="3200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467600" y="3200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096000" y="2002971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402112" y="2002971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10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324600" y="3200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30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590800" y="3200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30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4572000" y="4584699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886200" y="3200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40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3124200" y="4584699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0" dirty="0" smtClean="0">
                <a:latin typeface="Arial" pitchFamily="34" charset="0"/>
                <a:cs typeface="Arial" pitchFamily="34" charset="0"/>
              </a:rPr>
              <a:t>20</a:t>
            </a:r>
            <a:endParaRPr lang="en-US" sz="24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797175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“If you don’t know where you are going, any road will get you there.”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825500" y="1835150"/>
            <a:ext cx="7645400" cy="3683000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title"/>
          </p:nvPr>
        </p:nvSpPr>
        <p:spPr>
          <a:xfrm>
            <a:off x="742950" y="247650"/>
            <a:ext cx="7162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Critical Path Example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922338" y="1863724"/>
            <a:ext cx="1969641" cy="33060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Pack clothes.</a:t>
            </a:r>
          </a:p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Prepare boat.</a:t>
            </a:r>
          </a:p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Have car fixed.</a:t>
            </a:r>
          </a:p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Pick up supplies.</a:t>
            </a:r>
          </a:p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Install hitch.</a:t>
            </a:r>
          </a:p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Pick up boat.</a:t>
            </a:r>
          </a:p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Pick up friends.</a:t>
            </a:r>
          </a:p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Arrange for house sitter.</a:t>
            </a:r>
          </a:p>
          <a:p>
            <a:pPr>
              <a:spcBef>
                <a:spcPts val="1200"/>
              </a:spcBef>
            </a:pPr>
            <a:r>
              <a:rPr lang="en-US" sz="1800" b="1" dirty="0">
                <a:solidFill>
                  <a:schemeClr val="bg1"/>
                </a:solidFill>
                <a:latin typeface="Arial" charset="0"/>
              </a:rPr>
              <a:t>Cancel newspaper</a:t>
            </a:r>
            <a:r>
              <a:rPr lang="en-US" sz="1800" b="1" dirty="0" smtClean="0">
                <a:solidFill>
                  <a:schemeClr val="bg1"/>
                </a:solidFill>
                <a:latin typeface="Arial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100" baseline="0" dirty="0" smtClean="0">
                <a:solidFill>
                  <a:schemeClr val="bg1"/>
                </a:solidFill>
                <a:latin typeface="Arial" charset="0"/>
              </a:rPr>
              <a:t>Planning Complete.</a:t>
            </a:r>
            <a:endParaRPr lang="en-US" sz="11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3505200" y="1828800"/>
            <a:ext cx="4572000" cy="3429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6864350" y="1911350"/>
            <a:ext cx="1130300" cy="139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4425950" y="2292350"/>
            <a:ext cx="2044700" cy="139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3511550" y="2673350"/>
            <a:ext cx="20447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F0E3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5568950" y="3054350"/>
            <a:ext cx="9017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F0E3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6483350" y="3377294"/>
            <a:ext cx="5207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F0E3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7016750" y="3685724"/>
            <a:ext cx="5207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F0E3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7550150" y="3979640"/>
            <a:ext cx="5207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CF0E3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3968750" y="4331612"/>
            <a:ext cx="1282700" cy="139700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6" name="Freeform 18"/>
          <p:cNvSpPr>
            <a:spLocks/>
          </p:cNvSpPr>
          <p:nvPr/>
        </p:nvSpPr>
        <p:spPr bwMode="auto">
          <a:xfrm>
            <a:off x="8109858" y="4953000"/>
            <a:ext cx="306388" cy="230188"/>
          </a:xfrm>
          <a:custGeom>
            <a:avLst/>
            <a:gdLst>
              <a:gd name="T0" fmla="*/ 0 w 193"/>
              <a:gd name="T1" fmla="*/ 0 h 145"/>
              <a:gd name="T2" fmla="*/ 2147483647 w 193"/>
              <a:gd name="T3" fmla="*/ 0 h 145"/>
              <a:gd name="T4" fmla="*/ 2147483647 w 193"/>
              <a:gd name="T5" fmla="*/ 2147483647 h 145"/>
              <a:gd name="T6" fmla="*/ 0 w 193"/>
              <a:gd name="T7" fmla="*/ 0 h 145"/>
              <a:gd name="T8" fmla="*/ 0 60000 65536"/>
              <a:gd name="T9" fmla="*/ 0 60000 65536"/>
              <a:gd name="T10" fmla="*/ 0 60000 65536"/>
              <a:gd name="T11" fmla="*/ 0 60000 65536"/>
              <a:gd name="T12" fmla="*/ 0 w 193"/>
              <a:gd name="T13" fmla="*/ 0 h 145"/>
              <a:gd name="T14" fmla="*/ 193 w 193"/>
              <a:gd name="T15" fmla="*/ 145 h 14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3" h="145">
                <a:moveTo>
                  <a:pt x="0" y="0"/>
                </a:moveTo>
                <a:lnTo>
                  <a:pt x="192" y="0"/>
                </a:lnTo>
                <a:lnTo>
                  <a:pt x="96" y="144"/>
                </a:lnTo>
                <a:lnTo>
                  <a:pt x="0" y="0"/>
                </a:lnTo>
              </a:path>
            </a:pathLst>
          </a:custGeom>
          <a:solidFill>
            <a:schemeClr val="tx2"/>
          </a:solidFill>
          <a:ln w="12700" cap="rnd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5562600" y="2833688"/>
            <a:ext cx="0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>
            <a:off x="6477000" y="3214688"/>
            <a:ext cx="0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Line 21"/>
          <p:cNvSpPr>
            <a:spLocks noChangeShapeType="1"/>
          </p:cNvSpPr>
          <p:nvPr/>
        </p:nvSpPr>
        <p:spPr bwMode="auto">
          <a:xfrm>
            <a:off x="7010400" y="3508604"/>
            <a:ext cx="0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7543800" y="3802520"/>
            <a:ext cx="0" cy="201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2787650" y="1231900"/>
            <a:ext cx="3470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algn="ctr">
              <a:spcBef>
                <a:spcPct val="39000"/>
              </a:spcBef>
            </a:pPr>
            <a:r>
              <a:rPr lang="en-US" sz="1800" b="1">
                <a:latin typeface="Arial" charset="0"/>
              </a:rPr>
              <a:t>Vacation Preparation Example</a:t>
            </a:r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4343400" y="4653646"/>
            <a:ext cx="381000" cy="146954"/>
          </a:xfrm>
          <a:prstGeom prst="rect">
            <a:avLst/>
          </a:prstGeom>
          <a:solidFill>
            <a:schemeClr val="tx2"/>
          </a:solidFill>
          <a:ln w="1270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9"/>
          <p:cNvSpPr>
            <a:spLocks noChangeShapeType="1"/>
          </p:cNvSpPr>
          <p:nvPr/>
        </p:nvSpPr>
        <p:spPr bwMode="auto">
          <a:xfrm>
            <a:off x="8077200" y="41148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Schedule Hierarchy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6327775" y="2746375"/>
            <a:ext cx="2509838" cy="1368425"/>
          </a:xfrm>
          <a:prstGeom prst="rect">
            <a:avLst/>
          </a:prstGeom>
          <a:solidFill>
            <a:srgbClr val="FCFEB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530350" y="1560513"/>
            <a:ext cx="2319338" cy="1198562"/>
          </a:xfrm>
          <a:prstGeom prst="rect">
            <a:avLst/>
          </a:prstGeom>
          <a:solidFill>
            <a:srgbClr val="FCFEB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965325" y="1570038"/>
            <a:ext cx="1264769" cy="253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solidFill>
                  <a:srgbClr val="037C03"/>
                </a:solidFill>
                <a:latin typeface="Helvetica" charset="0"/>
              </a:rPr>
              <a:t>Master Schedule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1543050" y="1830388"/>
            <a:ext cx="23066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006600" y="1830388"/>
            <a:ext cx="0" cy="928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501775" y="1851025"/>
            <a:ext cx="389529" cy="44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CIR</a:t>
            </a:r>
          </a:p>
          <a:p>
            <a:endParaRPr lang="en-US" sz="14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504364" y="2007961"/>
            <a:ext cx="436016" cy="4796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PDR</a:t>
            </a:r>
          </a:p>
          <a:p>
            <a:endParaRPr lang="en-US" sz="16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1504364" y="2179411"/>
            <a:ext cx="442428" cy="4796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CDR</a:t>
            </a:r>
          </a:p>
          <a:p>
            <a:endParaRPr lang="en-US" sz="16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1504364" y="2349274"/>
            <a:ext cx="429604" cy="44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charset="0"/>
              </a:rPr>
              <a:t>TRR</a:t>
            </a:r>
          </a:p>
          <a:p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1504364" y="2520724"/>
            <a:ext cx="442428" cy="233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DRR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165475" y="3321050"/>
            <a:ext cx="2319338" cy="1196975"/>
          </a:xfrm>
          <a:prstGeom prst="rect">
            <a:avLst/>
          </a:prstGeom>
          <a:solidFill>
            <a:srgbClr val="FCFEB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3490913" y="3317875"/>
            <a:ext cx="1449114" cy="2539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600" dirty="0">
                <a:solidFill>
                  <a:srgbClr val="037C03"/>
                </a:solidFill>
                <a:latin typeface="Helvetica" charset="0"/>
              </a:rPr>
              <a:t>Summary Schedule</a:t>
            </a:r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3179763" y="3590925"/>
            <a:ext cx="2305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Line 16"/>
          <p:cNvSpPr>
            <a:spLocks noChangeShapeType="1"/>
          </p:cNvSpPr>
          <p:nvPr/>
        </p:nvSpPr>
        <p:spPr bwMode="auto">
          <a:xfrm>
            <a:off x="3643313" y="3590925"/>
            <a:ext cx="0" cy="9286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3205163" y="3587750"/>
            <a:ext cx="351057" cy="44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1.1</a:t>
            </a:r>
          </a:p>
          <a:p>
            <a:endParaRPr lang="en-US" sz="14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46" name="Rectangle 18"/>
          <p:cNvSpPr>
            <a:spLocks noChangeArrowheads="1"/>
          </p:cNvSpPr>
          <p:nvPr/>
        </p:nvSpPr>
        <p:spPr bwMode="auto">
          <a:xfrm>
            <a:off x="3205163" y="3757613"/>
            <a:ext cx="351057" cy="44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2.1</a:t>
            </a:r>
          </a:p>
          <a:p>
            <a:endParaRPr lang="en-US" sz="14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3205163" y="3929063"/>
            <a:ext cx="351057" cy="44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3.1</a:t>
            </a:r>
          </a:p>
          <a:p>
            <a:endParaRPr lang="en-US" sz="14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3205163" y="4100513"/>
            <a:ext cx="351057" cy="44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4.1</a:t>
            </a:r>
          </a:p>
          <a:p>
            <a:endParaRPr lang="en-US" sz="1400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3205163" y="4271963"/>
            <a:ext cx="351057" cy="233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5.1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3711575" y="3651250"/>
            <a:ext cx="260350" cy="8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3846513" y="3835400"/>
            <a:ext cx="261937" cy="841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4106863" y="4017963"/>
            <a:ext cx="546100" cy="8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Rectangle 25"/>
          <p:cNvSpPr>
            <a:spLocks noChangeArrowheads="1"/>
          </p:cNvSpPr>
          <p:nvPr/>
        </p:nvSpPr>
        <p:spPr bwMode="auto">
          <a:xfrm>
            <a:off x="4541838" y="4202113"/>
            <a:ext cx="493712" cy="841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4" name="Rectangle 26"/>
          <p:cNvSpPr>
            <a:spLocks noChangeArrowheads="1"/>
          </p:cNvSpPr>
          <p:nvPr/>
        </p:nvSpPr>
        <p:spPr bwMode="auto">
          <a:xfrm>
            <a:off x="5060950" y="4360863"/>
            <a:ext cx="260350" cy="841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5" name="Rectangle 27"/>
          <p:cNvSpPr>
            <a:spLocks noChangeArrowheads="1"/>
          </p:cNvSpPr>
          <p:nvPr/>
        </p:nvSpPr>
        <p:spPr bwMode="auto">
          <a:xfrm>
            <a:off x="4719638" y="5057775"/>
            <a:ext cx="2319337" cy="1196975"/>
          </a:xfrm>
          <a:prstGeom prst="rect">
            <a:avLst/>
          </a:prstGeom>
          <a:solidFill>
            <a:srgbClr val="FCFEB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6" name="Rectangle 28"/>
          <p:cNvSpPr>
            <a:spLocks noChangeArrowheads="1"/>
          </p:cNvSpPr>
          <p:nvPr/>
        </p:nvSpPr>
        <p:spPr bwMode="auto">
          <a:xfrm>
            <a:off x="5100638" y="5054600"/>
            <a:ext cx="1223091" cy="233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37C03"/>
                </a:solidFill>
                <a:latin typeface="Helvetica" charset="0"/>
              </a:rPr>
              <a:t>Detailed Schedule</a:t>
            </a: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4733925" y="5326063"/>
            <a:ext cx="23050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5197475" y="5326063"/>
            <a:ext cx="0" cy="928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9" name="Rectangle 31"/>
          <p:cNvSpPr>
            <a:spLocks noChangeArrowheads="1"/>
          </p:cNvSpPr>
          <p:nvPr/>
        </p:nvSpPr>
        <p:spPr bwMode="auto">
          <a:xfrm>
            <a:off x="5264150" y="5387975"/>
            <a:ext cx="261938" cy="841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0" name="Rectangle 32"/>
          <p:cNvSpPr>
            <a:spLocks noChangeArrowheads="1"/>
          </p:cNvSpPr>
          <p:nvPr/>
        </p:nvSpPr>
        <p:spPr bwMode="auto">
          <a:xfrm>
            <a:off x="5659438" y="5754688"/>
            <a:ext cx="547687" cy="841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1" name="Rectangle 33"/>
          <p:cNvSpPr>
            <a:spLocks noChangeArrowheads="1"/>
          </p:cNvSpPr>
          <p:nvPr/>
        </p:nvSpPr>
        <p:spPr bwMode="auto">
          <a:xfrm>
            <a:off x="5795963" y="5937250"/>
            <a:ext cx="833437" cy="8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2" name="Rectangle 34"/>
          <p:cNvSpPr>
            <a:spLocks noChangeArrowheads="1"/>
          </p:cNvSpPr>
          <p:nvPr/>
        </p:nvSpPr>
        <p:spPr bwMode="auto">
          <a:xfrm>
            <a:off x="6354763" y="6096000"/>
            <a:ext cx="520700" cy="857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3" name="Rectangle 35"/>
          <p:cNvSpPr>
            <a:spLocks noChangeArrowheads="1"/>
          </p:cNvSpPr>
          <p:nvPr/>
        </p:nvSpPr>
        <p:spPr bwMode="auto">
          <a:xfrm>
            <a:off x="4691063" y="5310188"/>
            <a:ext cx="452046" cy="44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charset="0"/>
              </a:rPr>
              <a:t>1.1.1</a:t>
            </a:r>
          </a:p>
          <a:p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64" name="Rectangle 36"/>
          <p:cNvSpPr>
            <a:spLocks noChangeArrowheads="1"/>
          </p:cNvSpPr>
          <p:nvPr/>
        </p:nvSpPr>
        <p:spPr bwMode="auto">
          <a:xfrm>
            <a:off x="4691063" y="5481638"/>
            <a:ext cx="452046" cy="756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1.1.2</a:t>
            </a:r>
          </a:p>
          <a:p>
            <a:endParaRPr lang="en-US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4691063" y="5653088"/>
            <a:ext cx="452046" cy="4488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charset="0"/>
              </a:rPr>
              <a:t>1.1.3</a:t>
            </a:r>
          </a:p>
          <a:p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4691063" y="5824538"/>
            <a:ext cx="452046" cy="7566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charset="0"/>
              </a:rPr>
              <a:t>1.1.4</a:t>
            </a:r>
          </a:p>
          <a:p>
            <a:endParaRPr lang="en-US" dirty="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4691063" y="5995988"/>
            <a:ext cx="452046" cy="2333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Helvetica" charset="0"/>
              </a:rPr>
              <a:t>1.1.5</a:t>
            </a:r>
          </a:p>
        </p:txBody>
      </p:sp>
      <p:sp>
        <p:nvSpPr>
          <p:cNvPr id="22568" name="Oval 40"/>
          <p:cNvSpPr>
            <a:spLocks noChangeArrowheads="1"/>
          </p:cNvSpPr>
          <p:nvPr/>
        </p:nvSpPr>
        <p:spPr bwMode="auto">
          <a:xfrm>
            <a:off x="6573838" y="3284538"/>
            <a:ext cx="192087" cy="1460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69" name="Oval 41"/>
          <p:cNvSpPr>
            <a:spLocks noChangeArrowheads="1"/>
          </p:cNvSpPr>
          <p:nvPr/>
        </p:nvSpPr>
        <p:spPr bwMode="auto">
          <a:xfrm>
            <a:off x="6900863" y="3822700"/>
            <a:ext cx="192087" cy="1460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0" name="Oval 42"/>
          <p:cNvSpPr>
            <a:spLocks noChangeArrowheads="1"/>
          </p:cNvSpPr>
          <p:nvPr/>
        </p:nvSpPr>
        <p:spPr bwMode="auto">
          <a:xfrm>
            <a:off x="6900863" y="3822700"/>
            <a:ext cx="192087" cy="1460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1" name="Oval 43"/>
          <p:cNvSpPr>
            <a:spLocks noChangeArrowheads="1"/>
          </p:cNvSpPr>
          <p:nvPr/>
        </p:nvSpPr>
        <p:spPr bwMode="auto">
          <a:xfrm>
            <a:off x="6900863" y="3822700"/>
            <a:ext cx="192087" cy="1460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2" name="Oval 44"/>
          <p:cNvSpPr>
            <a:spLocks noChangeArrowheads="1"/>
          </p:cNvSpPr>
          <p:nvPr/>
        </p:nvSpPr>
        <p:spPr bwMode="auto">
          <a:xfrm>
            <a:off x="7091363" y="3040063"/>
            <a:ext cx="193675" cy="1460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3" name="Oval 45"/>
          <p:cNvSpPr>
            <a:spLocks noChangeArrowheads="1"/>
          </p:cNvSpPr>
          <p:nvPr/>
        </p:nvSpPr>
        <p:spPr bwMode="auto">
          <a:xfrm>
            <a:off x="7078663" y="3443288"/>
            <a:ext cx="192087" cy="1460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4" name="Oval 46"/>
          <p:cNvSpPr>
            <a:spLocks noChangeArrowheads="1"/>
          </p:cNvSpPr>
          <p:nvPr/>
        </p:nvSpPr>
        <p:spPr bwMode="auto">
          <a:xfrm>
            <a:off x="7881938" y="3798888"/>
            <a:ext cx="193675" cy="1460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5" name="Oval 47"/>
          <p:cNvSpPr>
            <a:spLocks noChangeArrowheads="1"/>
          </p:cNvSpPr>
          <p:nvPr/>
        </p:nvSpPr>
        <p:spPr bwMode="auto">
          <a:xfrm>
            <a:off x="8235950" y="3432175"/>
            <a:ext cx="193675" cy="144463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6" name="Oval 48"/>
          <p:cNvSpPr>
            <a:spLocks noChangeArrowheads="1"/>
          </p:cNvSpPr>
          <p:nvPr/>
        </p:nvSpPr>
        <p:spPr bwMode="auto">
          <a:xfrm>
            <a:off x="7732713" y="3211513"/>
            <a:ext cx="192087" cy="1460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7" name="Oval 49"/>
          <p:cNvSpPr>
            <a:spLocks noChangeArrowheads="1"/>
          </p:cNvSpPr>
          <p:nvPr/>
        </p:nvSpPr>
        <p:spPr bwMode="auto">
          <a:xfrm>
            <a:off x="7540625" y="3529013"/>
            <a:ext cx="193675" cy="146050"/>
          </a:xfrm>
          <a:prstGeom prst="ellipse">
            <a:avLst/>
          </a:prstGeom>
          <a:solidFill>
            <a:srgbClr val="FFFFFF"/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 flipH="1">
            <a:off x="6743700" y="3138488"/>
            <a:ext cx="355600" cy="173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>
            <a:off x="6710363" y="3443288"/>
            <a:ext cx="260350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 flipH="1">
            <a:off x="7043738" y="3602038"/>
            <a:ext cx="123825" cy="2349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>
            <a:off x="7105650" y="3921125"/>
            <a:ext cx="7651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 flipH="1">
            <a:off x="8053388" y="3578225"/>
            <a:ext cx="231775" cy="222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 flipH="1">
            <a:off x="7739063" y="3475038"/>
            <a:ext cx="520700" cy="968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4" name="Line 56"/>
          <p:cNvSpPr>
            <a:spLocks noChangeShapeType="1"/>
          </p:cNvSpPr>
          <p:nvPr/>
        </p:nvSpPr>
        <p:spPr bwMode="auto">
          <a:xfrm flipH="1">
            <a:off x="7699375" y="3370263"/>
            <a:ext cx="95250" cy="1603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5" name="Line 57"/>
          <p:cNvSpPr>
            <a:spLocks noChangeShapeType="1"/>
          </p:cNvSpPr>
          <p:nvPr/>
        </p:nvSpPr>
        <p:spPr bwMode="auto">
          <a:xfrm>
            <a:off x="7200900" y="3211513"/>
            <a:ext cx="0" cy="2190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>
            <a:off x="7281863" y="3144838"/>
            <a:ext cx="452437" cy="1222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>
            <a:off x="7923213" y="3297238"/>
            <a:ext cx="328612" cy="1603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7281863" y="3548063"/>
            <a:ext cx="247650" cy="603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89" name="Line 61"/>
          <p:cNvSpPr>
            <a:spLocks noChangeShapeType="1"/>
          </p:cNvSpPr>
          <p:nvPr/>
        </p:nvSpPr>
        <p:spPr bwMode="auto">
          <a:xfrm flipH="1">
            <a:off x="7072313" y="3670300"/>
            <a:ext cx="492125" cy="1952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0" name="Rectangle 62"/>
          <p:cNvSpPr>
            <a:spLocks noChangeArrowheads="1"/>
          </p:cNvSpPr>
          <p:nvPr/>
        </p:nvSpPr>
        <p:spPr bwMode="auto">
          <a:xfrm>
            <a:off x="6477000" y="2768600"/>
            <a:ext cx="2080697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800" dirty="0">
                <a:solidFill>
                  <a:srgbClr val="037C03"/>
                </a:solidFill>
                <a:latin typeface="Helvetica" charset="0"/>
              </a:rPr>
              <a:t>Project Network Schedule</a:t>
            </a:r>
          </a:p>
        </p:txBody>
      </p:sp>
      <p:sp>
        <p:nvSpPr>
          <p:cNvPr id="22594" name="Rectangle 66"/>
          <p:cNvSpPr>
            <a:spLocks noChangeArrowheads="1"/>
          </p:cNvSpPr>
          <p:nvPr/>
        </p:nvSpPr>
        <p:spPr bwMode="auto">
          <a:xfrm>
            <a:off x="609600" y="3810000"/>
            <a:ext cx="2446181" cy="4385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charset="0"/>
              </a:rPr>
              <a:t>Project</a:t>
            </a:r>
            <a:r>
              <a:rPr lang="en-US" dirty="0">
                <a:latin typeface="Helvetica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Helvetica" charset="0"/>
              </a:rPr>
              <a:t>Manager</a:t>
            </a:r>
          </a:p>
        </p:txBody>
      </p:sp>
      <p:sp>
        <p:nvSpPr>
          <p:cNvPr id="22595" name="Rectangle 67"/>
          <p:cNvSpPr>
            <a:spLocks noChangeArrowheads="1"/>
          </p:cNvSpPr>
          <p:nvPr/>
        </p:nvSpPr>
        <p:spPr bwMode="auto">
          <a:xfrm>
            <a:off x="2590800" y="5580063"/>
            <a:ext cx="2102434" cy="4385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Helvetica" charset="0"/>
              </a:rPr>
              <a:t>Task Manager</a:t>
            </a:r>
          </a:p>
        </p:txBody>
      </p:sp>
      <p:sp>
        <p:nvSpPr>
          <p:cNvPr id="22596" name="Line 68"/>
          <p:cNvSpPr>
            <a:spLocks noChangeShapeType="1"/>
          </p:cNvSpPr>
          <p:nvPr/>
        </p:nvSpPr>
        <p:spPr bwMode="auto">
          <a:xfrm>
            <a:off x="3854450" y="2292350"/>
            <a:ext cx="2463800" cy="787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7" name="Line 69"/>
          <p:cNvSpPr>
            <a:spLocks noChangeShapeType="1"/>
          </p:cNvSpPr>
          <p:nvPr/>
        </p:nvSpPr>
        <p:spPr bwMode="auto">
          <a:xfrm>
            <a:off x="5511800" y="3829050"/>
            <a:ext cx="78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Line 70"/>
          <p:cNvSpPr>
            <a:spLocks noChangeShapeType="1"/>
          </p:cNvSpPr>
          <p:nvPr/>
        </p:nvSpPr>
        <p:spPr bwMode="auto">
          <a:xfrm>
            <a:off x="4959350" y="4540250"/>
            <a:ext cx="63500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9" name="Freeform 71"/>
          <p:cNvSpPr>
            <a:spLocks/>
          </p:cNvSpPr>
          <p:nvPr/>
        </p:nvSpPr>
        <p:spPr bwMode="auto">
          <a:xfrm>
            <a:off x="2341563" y="2092325"/>
            <a:ext cx="165100" cy="11271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51" y="0"/>
              </a:cxn>
              <a:cxn ang="0">
                <a:pos x="103" y="70"/>
              </a:cxn>
              <a:cxn ang="0">
                <a:pos x="0" y="70"/>
              </a:cxn>
              <a:cxn ang="0">
                <a:pos x="51" y="0"/>
              </a:cxn>
              <a:cxn ang="0">
                <a:pos x="103" y="70"/>
              </a:cxn>
              <a:cxn ang="0">
                <a:pos x="0" y="70"/>
              </a:cxn>
            </a:cxnLst>
            <a:rect l="0" t="0" r="r" b="b"/>
            <a:pathLst>
              <a:path w="104" h="71">
                <a:moveTo>
                  <a:pt x="0" y="70"/>
                </a:moveTo>
                <a:lnTo>
                  <a:pt x="51" y="0"/>
                </a:lnTo>
                <a:lnTo>
                  <a:pt x="103" y="70"/>
                </a:lnTo>
                <a:lnTo>
                  <a:pt x="0" y="70"/>
                </a:lnTo>
                <a:lnTo>
                  <a:pt x="51" y="0"/>
                </a:lnTo>
                <a:lnTo>
                  <a:pt x="103" y="70"/>
                </a:lnTo>
                <a:lnTo>
                  <a:pt x="0" y="70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00" name="Freeform 72"/>
          <p:cNvSpPr>
            <a:spLocks/>
          </p:cNvSpPr>
          <p:nvPr/>
        </p:nvSpPr>
        <p:spPr bwMode="auto">
          <a:xfrm>
            <a:off x="2668588" y="2263775"/>
            <a:ext cx="165100" cy="111125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51" y="0"/>
              </a:cxn>
              <a:cxn ang="0">
                <a:pos x="103" y="69"/>
              </a:cxn>
              <a:cxn ang="0">
                <a:pos x="0" y="69"/>
              </a:cxn>
              <a:cxn ang="0">
                <a:pos x="51" y="0"/>
              </a:cxn>
              <a:cxn ang="0">
                <a:pos x="103" y="69"/>
              </a:cxn>
              <a:cxn ang="0">
                <a:pos x="0" y="69"/>
              </a:cxn>
            </a:cxnLst>
            <a:rect l="0" t="0" r="r" b="b"/>
            <a:pathLst>
              <a:path w="104" h="70">
                <a:moveTo>
                  <a:pt x="0" y="69"/>
                </a:moveTo>
                <a:lnTo>
                  <a:pt x="51" y="0"/>
                </a:lnTo>
                <a:lnTo>
                  <a:pt x="103" y="69"/>
                </a:lnTo>
                <a:lnTo>
                  <a:pt x="0" y="69"/>
                </a:lnTo>
                <a:lnTo>
                  <a:pt x="51" y="0"/>
                </a:lnTo>
                <a:lnTo>
                  <a:pt x="103" y="69"/>
                </a:lnTo>
                <a:lnTo>
                  <a:pt x="0" y="69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01" name="Freeform 73"/>
          <p:cNvSpPr>
            <a:spLocks/>
          </p:cNvSpPr>
          <p:nvPr/>
        </p:nvSpPr>
        <p:spPr bwMode="auto">
          <a:xfrm>
            <a:off x="3036888" y="2409825"/>
            <a:ext cx="165100" cy="11271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51" y="0"/>
              </a:cxn>
              <a:cxn ang="0">
                <a:pos x="103" y="70"/>
              </a:cxn>
              <a:cxn ang="0">
                <a:pos x="0" y="70"/>
              </a:cxn>
              <a:cxn ang="0">
                <a:pos x="51" y="0"/>
              </a:cxn>
              <a:cxn ang="0">
                <a:pos x="103" y="70"/>
              </a:cxn>
              <a:cxn ang="0">
                <a:pos x="0" y="70"/>
              </a:cxn>
            </a:cxnLst>
            <a:rect l="0" t="0" r="r" b="b"/>
            <a:pathLst>
              <a:path w="104" h="71">
                <a:moveTo>
                  <a:pt x="0" y="70"/>
                </a:moveTo>
                <a:lnTo>
                  <a:pt x="51" y="0"/>
                </a:lnTo>
                <a:lnTo>
                  <a:pt x="103" y="70"/>
                </a:lnTo>
                <a:lnTo>
                  <a:pt x="0" y="70"/>
                </a:lnTo>
                <a:lnTo>
                  <a:pt x="51" y="0"/>
                </a:lnTo>
                <a:lnTo>
                  <a:pt x="103" y="70"/>
                </a:lnTo>
                <a:lnTo>
                  <a:pt x="0" y="70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02" name="Freeform 74"/>
          <p:cNvSpPr>
            <a:spLocks/>
          </p:cNvSpPr>
          <p:nvPr/>
        </p:nvSpPr>
        <p:spPr bwMode="auto">
          <a:xfrm>
            <a:off x="3376613" y="2581275"/>
            <a:ext cx="166687" cy="11271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52" y="0"/>
              </a:cxn>
              <a:cxn ang="0">
                <a:pos x="104" y="70"/>
              </a:cxn>
              <a:cxn ang="0">
                <a:pos x="0" y="70"/>
              </a:cxn>
              <a:cxn ang="0">
                <a:pos x="52" y="0"/>
              </a:cxn>
              <a:cxn ang="0">
                <a:pos x="104" y="70"/>
              </a:cxn>
              <a:cxn ang="0">
                <a:pos x="0" y="70"/>
              </a:cxn>
            </a:cxnLst>
            <a:rect l="0" t="0" r="r" b="b"/>
            <a:pathLst>
              <a:path w="105" h="71">
                <a:moveTo>
                  <a:pt x="0" y="70"/>
                </a:moveTo>
                <a:lnTo>
                  <a:pt x="52" y="0"/>
                </a:lnTo>
                <a:lnTo>
                  <a:pt x="104" y="70"/>
                </a:lnTo>
                <a:lnTo>
                  <a:pt x="0" y="70"/>
                </a:lnTo>
                <a:lnTo>
                  <a:pt x="52" y="0"/>
                </a:lnTo>
                <a:lnTo>
                  <a:pt x="104" y="70"/>
                </a:lnTo>
                <a:lnTo>
                  <a:pt x="0" y="70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03" name="Freeform 75"/>
          <p:cNvSpPr>
            <a:spLocks/>
          </p:cNvSpPr>
          <p:nvPr/>
        </p:nvSpPr>
        <p:spPr bwMode="auto">
          <a:xfrm>
            <a:off x="5462588" y="5527675"/>
            <a:ext cx="192087" cy="136525"/>
          </a:xfrm>
          <a:custGeom>
            <a:avLst/>
            <a:gdLst/>
            <a:ahLst/>
            <a:cxnLst>
              <a:cxn ang="0">
                <a:pos x="0" y="85"/>
              </a:cxn>
              <a:cxn ang="0">
                <a:pos x="60" y="0"/>
              </a:cxn>
              <a:cxn ang="0">
                <a:pos x="120" y="85"/>
              </a:cxn>
              <a:cxn ang="0">
                <a:pos x="0" y="85"/>
              </a:cxn>
              <a:cxn ang="0">
                <a:pos x="60" y="0"/>
              </a:cxn>
              <a:cxn ang="0">
                <a:pos x="120" y="85"/>
              </a:cxn>
              <a:cxn ang="0">
                <a:pos x="0" y="85"/>
              </a:cxn>
            </a:cxnLst>
            <a:rect l="0" t="0" r="r" b="b"/>
            <a:pathLst>
              <a:path w="121" h="86">
                <a:moveTo>
                  <a:pt x="0" y="85"/>
                </a:moveTo>
                <a:lnTo>
                  <a:pt x="60" y="0"/>
                </a:lnTo>
                <a:lnTo>
                  <a:pt x="120" y="85"/>
                </a:lnTo>
                <a:lnTo>
                  <a:pt x="0" y="85"/>
                </a:lnTo>
                <a:lnTo>
                  <a:pt x="60" y="0"/>
                </a:lnTo>
                <a:lnTo>
                  <a:pt x="120" y="85"/>
                </a:lnTo>
                <a:lnTo>
                  <a:pt x="0" y="85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604" name="Freeform 76"/>
          <p:cNvSpPr>
            <a:spLocks/>
          </p:cNvSpPr>
          <p:nvPr/>
        </p:nvSpPr>
        <p:spPr bwMode="auto">
          <a:xfrm>
            <a:off x="2082800" y="1920875"/>
            <a:ext cx="165100" cy="123825"/>
          </a:xfrm>
          <a:custGeom>
            <a:avLst/>
            <a:gdLst/>
            <a:ahLst/>
            <a:cxnLst>
              <a:cxn ang="0">
                <a:pos x="0" y="77"/>
              </a:cxn>
              <a:cxn ang="0">
                <a:pos x="51" y="0"/>
              </a:cxn>
              <a:cxn ang="0">
                <a:pos x="103" y="77"/>
              </a:cxn>
              <a:cxn ang="0">
                <a:pos x="0" y="77"/>
              </a:cxn>
              <a:cxn ang="0">
                <a:pos x="51" y="0"/>
              </a:cxn>
              <a:cxn ang="0">
                <a:pos x="103" y="77"/>
              </a:cxn>
              <a:cxn ang="0">
                <a:pos x="0" y="77"/>
              </a:cxn>
            </a:cxnLst>
            <a:rect l="0" t="0" r="r" b="b"/>
            <a:pathLst>
              <a:path w="104" h="78">
                <a:moveTo>
                  <a:pt x="0" y="77"/>
                </a:moveTo>
                <a:lnTo>
                  <a:pt x="51" y="0"/>
                </a:lnTo>
                <a:lnTo>
                  <a:pt x="103" y="77"/>
                </a:lnTo>
                <a:lnTo>
                  <a:pt x="0" y="77"/>
                </a:lnTo>
                <a:lnTo>
                  <a:pt x="51" y="0"/>
                </a:lnTo>
                <a:lnTo>
                  <a:pt x="103" y="77"/>
                </a:lnTo>
                <a:lnTo>
                  <a:pt x="0" y="77"/>
                </a:lnTo>
              </a:path>
            </a:pathLst>
          </a:custGeom>
          <a:solidFill>
            <a:schemeClr val="accent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The Project </a:t>
            </a:r>
            <a:r>
              <a:rPr lang="en-US" dirty="0" smtClean="0"/>
              <a:t>Wall</a:t>
            </a:r>
            <a:endParaRPr lang="en-US" dirty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238750" y="3267075"/>
            <a:ext cx="231775" cy="85725"/>
            <a:chOff x="3300" y="2058"/>
            <a:chExt cx="146" cy="54"/>
          </a:xfrm>
        </p:grpSpPr>
        <p:sp>
          <p:nvSpPr>
            <p:cNvPr id="28675" name="Freeform 3"/>
            <p:cNvSpPr>
              <a:spLocks/>
            </p:cNvSpPr>
            <p:nvPr/>
          </p:nvSpPr>
          <p:spPr bwMode="auto">
            <a:xfrm>
              <a:off x="3309" y="2058"/>
              <a:ext cx="137" cy="54"/>
            </a:xfrm>
            <a:custGeom>
              <a:avLst/>
              <a:gdLst/>
              <a:ahLst/>
              <a:cxnLst>
                <a:cxn ang="0">
                  <a:pos x="136" y="30"/>
                </a:cxn>
                <a:cxn ang="0">
                  <a:pos x="0" y="53"/>
                </a:cxn>
                <a:cxn ang="0">
                  <a:pos x="0" y="30"/>
                </a:cxn>
                <a:cxn ang="0">
                  <a:pos x="0" y="0"/>
                </a:cxn>
                <a:cxn ang="0">
                  <a:pos x="136" y="30"/>
                </a:cxn>
              </a:cxnLst>
              <a:rect l="0" t="0" r="r" b="b"/>
              <a:pathLst>
                <a:path w="137" h="54">
                  <a:moveTo>
                    <a:pt x="136" y="30"/>
                  </a:moveTo>
                  <a:lnTo>
                    <a:pt x="0" y="53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36" y="30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76" name="Line 4"/>
            <p:cNvSpPr>
              <a:spLocks noChangeShapeType="1"/>
            </p:cNvSpPr>
            <p:nvPr/>
          </p:nvSpPr>
          <p:spPr bwMode="auto">
            <a:xfrm flipH="1">
              <a:off x="3300" y="2093"/>
              <a:ext cx="18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5251450" y="2740025"/>
            <a:ext cx="0" cy="566738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754188" y="2663825"/>
            <a:ext cx="349250" cy="603250"/>
            <a:chOff x="1105" y="1678"/>
            <a:chExt cx="220" cy="380"/>
          </a:xfrm>
        </p:grpSpPr>
        <p:sp>
          <p:nvSpPr>
            <p:cNvPr id="28679" name="Freeform 7"/>
            <p:cNvSpPr>
              <a:spLocks/>
            </p:cNvSpPr>
            <p:nvPr/>
          </p:nvSpPr>
          <p:spPr bwMode="auto">
            <a:xfrm>
              <a:off x="1105" y="1942"/>
              <a:ext cx="87" cy="116"/>
            </a:xfrm>
            <a:custGeom>
              <a:avLst/>
              <a:gdLst/>
              <a:ahLst/>
              <a:cxnLst>
                <a:cxn ang="0">
                  <a:pos x="0" y="115"/>
                </a:cxn>
                <a:cxn ang="0">
                  <a:pos x="24" y="0"/>
                </a:cxn>
                <a:cxn ang="0">
                  <a:pos x="55" y="13"/>
                </a:cxn>
                <a:cxn ang="0">
                  <a:pos x="86" y="26"/>
                </a:cxn>
                <a:cxn ang="0">
                  <a:pos x="0" y="115"/>
                </a:cxn>
              </a:cxnLst>
              <a:rect l="0" t="0" r="r" b="b"/>
              <a:pathLst>
                <a:path w="87" h="116">
                  <a:moveTo>
                    <a:pt x="0" y="115"/>
                  </a:moveTo>
                  <a:lnTo>
                    <a:pt x="24" y="0"/>
                  </a:lnTo>
                  <a:lnTo>
                    <a:pt x="55" y="13"/>
                  </a:lnTo>
                  <a:lnTo>
                    <a:pt x="86" y="26"/>
                  </a:lnTo>
                  <a:lnTo>
                    <a:pt x="0" y="115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 flipH="1">
              <a:off x="1156" y="1678"/>
              <a:ext cx="169" cy="279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4886325" y="3559175"/>
            <a:ext cx="598488" cy="85725"/>
            <a:chOff x="3078" y="2242"/>
            <a:chExt cx="377" cy="54"/>
          </a:xfrm>
        </p:grpSpPr>
        <p:sp>
          <p:nvSpPr>
            <p:cNvPr id="28682" name="Freeform 10"/>
            <p:cNvSpPr>
              <a:spLocks/>
            </p:cNvSpPr>
            <p:nvPr/>
          </p:nvSpPr>
          <p:spPr bwMode="auto">
            <a:xfrm>
              <a:off x="3317" y="2242"/>
              <a:ext cx="138" cy="54"/>
            </a:xfrm>
            <a:custGeom>
              <a:avLst/>
              <a:gdLst/>
              <a:ahLst/>
              <a:cxnLst>
                <a:cxn ang="0">
                  <a:pos x="137" y="30"/>
                </a:cxn>
                <a:cxn ang="0">
                  <a:pos x="0" y="53"/>
                </a:cxn>
                <a:cxn ang="0">
                  <a:pos x="0" y="30"/>
                </a:cxn>
                <a:cxn ang="0">
                  <a:pos x="0" y="0"/>
                </a:cxn>
                <a:cxn ang="0">
                  <a:pos x="137" y="30"/>
                </a:cxn>
              </a:cxnLst>
              <a:rect l="0" t="0" r="r" b="b"/>
              <a:pathLst>
                <a:path w="138" h="54">
                  <a:moveTo>
                    <a:pt x="137" y="30"/>
                  </a:moveTo>
                  <a:lnTo>
                    <a:pt x="0" y="53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37" y="30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3078" y="2277"/>
              <a:ext cx="23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1909763" y="1397000"/>
            <a:ext cx="1568450" cy="814388"/>
            <a:chOff x="1203" y="880"/>
            <a:chExt cx="988" cy="513"/>
          </a:xfrm>
        </p:grpSpPr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1203" y="892"/>
              <a:ext cx="988" cy="501"/>
            </a:xfrm>
            <a:prstGeom prst="rect">
              <a:avLst/>
            </a:prstGeom>
            <a:solidFill>
              <a:srgbClr val="0C0B5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1241" y="902"/>
              <a:ext cx="911" cy="87"/>
            </a:xfrm>
            <a:prstGeom prst="rect">
              <a:avLst/>
            </a:prstGeom>
            <a:solidFill>
              <a:srgbClr val="0C0B5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1241" y="902"/>
              <a:ext cx="911" cy="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1275" y="880"/>
              <a:ext cx="167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P</a:t>
              </a:r>
            </a:p>
          </p:txBody>
        </p:sp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1343" y="880"/>
              <a:ext cx="145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r</a:t>
              </a:r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383" y="880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o</a:t>
              </a:r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1445" y="880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j</a:t>
              </a:r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1474" y="880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1502" y="880"/>
              <a:ext cx="172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R</a:t>
              </a:r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1576" y="880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8695" name="Rectangle 23"/>
            <p:cNvSpPr>
              <a:spLocks noChangeArrowheads="1"/>
            </p:cNvSpPr>
            <p:nvPr/>
          </p:nvSpPr>
          <p:spPr bwMode="auto">
            <a:xfrm>
              <a:off x="1633" y="880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q</a:t>
              </a:r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1695" y="880"/>
              <a:ext cx="13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'</a:t>
              </a: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1719" y="880"/>
              <a:ext cx="141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t</a:t>
              </a: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1753" y="880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1810" y="880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1838" y="880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L</a:t>
              </a:r>
            </a:p>
          </p:txBody>
        </p:sp>
        <p:sp>
          <p:nvSpPr>
            <p:cNvPr id="28701" name="Rectangle 29"/>
            <p:cNvSpPr>
              <a:spLocks noChangeArrowheads="1"/>
            </p:cNvSpPr>
            <p:nvPr/>
          </p:nvSpPr>
          <p:spPr bwMode="auto">
            <a:xfrm>
              <a:off x="1901" y="880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i</a:t>
              </a:r>
            </a:p>
          </p:txBody>
        </p:sp>
        <p:sp>
          <p:nvSpPr>
            <p:cNvPr id="28702" name="Rectangle 30"/>
            <p:cNvSpPr>
              <a:spLocks noChangeArrowheads="1"/>
            </p:cNvSpPr>
            <p:nvPr/>
          </p:nvSpPr>
          <p:spPr bwMode="auto">
            <a:xfrm>
              <a:off x="1929" y="880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8703" name="Rectangle 31"/>
            <p:cNvSpPr>
              <a:spLocks noChangeArrowheads="1"/>
            </p:cNvSpPr>
            <p:nvPr/>
          </p:nvSpPr>
          <p:spPr bwMode="auto">
            <a:xfrm>
              <a:off x="1986" y="880"/>
              <a:ext cx="141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FFFFFF"/>
                  </a:solidFill>
                  <a:latin typeface="Helvetica" charset="0"/>
                </a:rPr>
                <a:t>t</a:t>
              </a:r>
            </a:p>
          </p:txBody>
        </p:sp>
        <p:sp>
          <p:nvSpPr>
            <p:cNvPr id="28704" name="Line 32"/>
            <p:cNvSpPr>
              <a:spLocks noChangeShapeType="1"/>
            </p:cNvSpPr>
            <p:nvPr/>
          </p:nvSpPr>
          <p:spPr bwMode="auto">
            <a:xfrm>
              <a:off x="1203" y="987"/>
              <a:ext cx="988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Line 33"/>
            <p:cNvSpPr>
              <a:spLocks noChangeShapeType="1"/>
            </p:cNvSpPr>
            <p:nvPr/>
          </p:nvSpPr>
          <p:spPr bwMode="auto">
            <a:xfrm>
              <a:off x="1203" y="1069"/>
              <a:ext cx="988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6" name="Line 34"/>
            <p:cNvSpPr>
              <a:spLocks noChangeShapeType="1"/>
            </p:cNvSpPr>
            <p:nvPr/>
          </p:nvSpPr>
          <p:spPr bwMode="auto">
            <a:xfrm>
              <a:off x="1203" y="1103"/>
              <a:ext cx="988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Line 35"/>
            <p:cNvSpPr>
              <a:spLocks noChangeShapeType="1"/>
            </p:cNvSpPr>
            <p:nvPr/>
          </p:nvSpPr>
          <p:spPr bwMode="auto">
            <a:xfrm>
              <a:off x="1501" y="994"/>
              <a:ext cx="0" cy="392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Line 36"/>
            <p:cNvSpPr>
              <a:spLocks noChangeShapeType="1"/>
            </p:cNvSpPr>
            <p:nvPr/>
          </p:nvSpPr>
          <p:spPr bwMode="auto">
            <a:xfrm>
              <a:off x="1824" y="1110"/>
              <a:ext cx="0" cy="27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9" name="Line 37"/>
            <p:cNvSpPr>
              <a:spLocks noChangeShapeType="1"/>
            </p:cNvSpPr>
            <p:nvPr/>
          </p:nvSpPr>
          <p:spPr bwMode="auto">
            <a:xfrm>
              <a:off x="2002" y="1069"/>
              <a:ext cx="0" cy="2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Line 38"/>
            <p:cNvSpPr>
              <a:spLocks noChangeShapeType="1"/>
            </p:cNvSpPr>
            <p:nvPr/>
          </p:nvSpPr>
          <p:spPr bwMode="auto">
            <a:xfrm>
              <a:off x="1951" y="987"/>
              <a:ext cx="0" cy="73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Line 39"/>
            <p:cNvSpPr>
              <a:spLocks noChangeShapeType="1"/>
            </p:cNvSpPr>
            <p:nvPr/>
          </p:nvSpPr>
          <p:spPr bwMode="auto">
            <a:xfrm>
              <a:off x="2054" y="994"/>
              <a:ext cx="0" cy="66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2" name="Line 40"/>
            <p:cNvSpPr>
              <a:spLocks noChangeShapeType="1"/>
            </p:cNvSpPr>
            <p:nvPr/>
          </p:nvSpPr>
          <p:spPr bwMode="auto">
            <a:xfrm>
              <a:off x="2062" y="1021"/>
              <a:ext cx="121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5002213" y="1447800"/>
            <a:ext cx="3270250" cy="12715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6149975" y="1501775"/>
            <a:ext cx="433388" cy="1476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6245225" y="1487488"/>
            <a:ext cx="2762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1.</a:t>
            </a: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5043488" y="1825625"/>
            <a:ext cx="433387" cy="1476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5595938" y="1825625"/>
            <a:ext cx="434975" cy="1476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6149975" y="1825625"/>
            <a:ext cx="433388" cy="1476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5259388" y="2063750"/>
            <a:ext cx="309562" cy="1778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5259388" y="2301875"/>
            <a:ext cx="334962" cy="168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5838825" y="2076450"/>
            <a:ext cx="246063" cy="1397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6365875" y="2063750"/>
            <a:ext cx="269875" cy="1651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5813425" y="2301875"/>
            <a:ext cx="276225" cy="1555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5087938" y="1839913"/>
            <a:ext cx="24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1</a:t>
            </a:r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5162550" y="1839913"/>
            <a:ext cx="212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.</a:t>
            </a:r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5200650" y="1839913"/>
            <a:ext cx="24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1</a:t>
            </a:r>
          </a:p>
        </p:txBody>
      </p:sp>
      <p:sp>
        <p:nvSpPr>
          <p:cNvPr id="28728" name="Rectangle 56"/>
          <p:cNvSpPr>
            <a:spLocks noChangeArrowheads="1"/>
          </p:cNvSpPr>
          <p:nvPr/>
        </p:nvSpPr>
        <p:spPr bwMode="auto">
          <a:xfrm>
            <a:off x="5634038" y="1839913"/>
            <a:ext cx="339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1.2</a:t>
            </a:r>
          </a:p>
        </p:txBody>
      </p:sp>
      <p:sp>
        <p:nvSpPr>
          <p:cNvPr id="28729" name="Rectangle 57"/>
          <p:cNvSpPr>
            <a:spLocks noChangeArrowheads="1"/>
          </p:cNvSpPr>
          <p:nvPr/>
        </p:nvSpPr>
        <p:spPr bwMode="auto">
          <a:xfrm>
            <a:off x="5710238" y="1839913"/>
            <a:ext cx="212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.</a:t>
            </a:r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5746750" y="1839913"/>
            <a:ext cx="212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.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6188075" y="1839913"/>
            <a:ext cx="339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1.3</a:t>
            </a:r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6262688" y="1838325"/>
            <a:ext cx="2159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6299200" y="1838325"/>
            <a:ext cx="24765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>
            <a:off x="6365875" y="1663700"/>
            <a:ext cx="0" cy="1476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>
            <a:off x="5259388" y="1739900"/>
            <a:ext cx="2203450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>
            <a:off x="5259388" y="1739900"/>
            <a:ext cx="0" cy="714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>
            <a:off x="5813425" y="1739900"/>
            <a:ext cx="0" cy="714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>
            <a:off x="5151438" y="1989138"/>
            <a:ext cx="0" cy="3841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>
            <a:off x="5703888" y="1989138"/>
            <a:ext cx="0" cy="384175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40" name="Line 68"/>
          <p:cNvSpPr>
            <a:spLocks noChangeShapeType="1"/>
          </p:cNvSpPr>
          <p:nvPr/>
        </p:nvSpPr>
        <p:spPr bwMode="auto">
          <a:xfrm>
            <a:off x="6194425" y="1989138"/>
            <a:ext cx="0" cy="62230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41" name="Line 69"/>
          <p:cNvSpPr>
            <a:spLocks noChangeShapeType="1"/>
          </p:cNvSpPr>
          <p:nvPr/>
        </p:nvSpPr>
        <p:spPr bwMode="auto">
          <a:xfrm>
            <a:off x="5151438" y="2139950"/>
            <a:ext cx="96837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42" name="Line 70"/>
          <p:cNvSpPr>
            <a:spLocks noChangeShapeType="1"/>
          </p:cNvSpPr>
          <p:nvPr/>
        </p:nvSpPr>
        <p:spPr bwMode="auto">
          <a:xfrm>
            <a:off x="5151438" y="2387600"/>
            <a:ext cx="96837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43" name="Line 71"/>
          <p:cNvSpPr>
            <a:spLocks noChangeShapeType="1"/>
          </p:cNvSpPr>
          <p:nvPr/>
        </p:nvSpPr>
        <p:spPr bwMode="auto">
          <a:xfrm>
            <a:off x="5703888" y="2139950"/>
            <a:ext cx="98425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44" name="Line 72"/>
          <p:cNvSpPr>
            <a:spLocks noChangeShapeType="1"/>
          </p:cNvSpPr>
          <p:nvPr/>
        </p:nvSpPr>
        <p:spPr bwMode="auto">
          <a:xfrm>
            <a:off x="5703888" y="2387600"/>
            <a:ext cx="98425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45" name="Line 73"/>
          <p:cNvSpPr>
            <a:spLocks noChangeShapeType="1"/>
          </p:cNvSpPr>
          <p:nvPr/>
        </p:nvSpPr>
        <p:spPr bwMode="auto">
          <a:xfrm>
            <a:off x="6207125" y="2139950"/>
            <a:ext cx="9683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46" name="Rectangle 74"/>
          <p:cNvSpPr>
            <a:spLocks noChangeArrowheads="1"/>
          </p:cNvSpPr>
          <p:nvPr/>
        </p:nvSpPr>
        <p:spPr bwMode="auto">
          <a:xfrm>
            <a:off x="5205413" y="2074863"/>
            <a:ext cx="23812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1</a:t>
            </a:r>
          </a:p>
        </p:txBody>
      </p:sp>
      <p:sp>
        <p:nvSpPr>
          <p:cNvPr id="28747" name="Rectangle 75"/>
          <p:cNvSpPr>
            <a:spLocks noChangeArrowheads="1"/>
          </p:cNvSpPr>
          <p:nvPr/>
        </p:nvSpPr>
        <p:spPr bwMode="auto">
          <a:xfrm>
            <a:off x="5272088" y="2074863"/>
            <a:ext cx="2095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.</a:t>
            </a:r>
          </a:p>
        </p:txBody>
      </p:sp>
      <p:sp>
        <p:nvSpPr>
          <p:cNvPr id="28748" name="Rectangle 76"/>
          <p:cNvSpPr>
            <a:spLocks noChangeArrowheads="1"/>
          </p:cNvSpPr>
          <p:nvPr/>
        </p:nvSpPr>
        <p:spPr bwMode="auto">
          <a:xfrm>
            <a:off x="5307013" y="2074863"/>
            <a:ext cx="3238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1.1</a:t>
            </a:r>
          </a:p>
        </p:txBody>
      </p:sp>
      <p:sp>
        <p:nvSpPr>
          <p:cNvPr id="28749" name="Rectangle 77"/>
          <p:cNvSpPr>
            <a:spLocks noChangeArrowheads="1"/>
          </p:cNvSpPr>
          <p:nvPr/>
        </p:nvSpPr>
        <p:spPr bwMode="auto">
          <a:xfrm>
            <a:off x="5205413" y="2324100"/>
            <a:ext cx="238125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1</a:t>
            </a:r>
          </a:p>
        </p:txBody>
      </p:sp>
      <p:sp>
        <p:nvSpPr>
          <p:cNvPr id="28750" name="Rectangle 78"/>
          <p:cNvSpPr>
            <a:spLocks noChangeArrowheads="1"/>
          </p:cNvSpPr>
          <p:nvPr/>
        </p:nvSpPr>
        <p:spPr bwMode="auto">
          <a:xfrm>
            <a:off x="5272088" y="2324100"/>
            <a:ext cx="2095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.</a:t>
            </a:r>
          </a:p>
        </p:txBody>
      </p:sp>
      <p:sp>
        <p:nvSpPr>
          <p:cNvPr id="28751" name="Rectangle 79"/>
          <p:cNvSpPr>
            <a:spLocks noChangeArrowheads="1"/>
          </p:cNvSpPr>
          <p:nvPr/>
        </p:nvSpPr>
        <p:spPr bwMode="auto">
          <a:xfrm>
            <a:off x="5307013" y="2324100"/>
            <a:ext cx="3238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2.1</a:t>
            </a:r>
          </a:p>
        </p:txBody>
      </p:sp>
      <p:sp>
        <p:nvSpPr>
          <p:cNvPr id="28752" name="Rectangle 80"/>
          <p:cNvSpPr>
            <a:spLocks noChangeArrowheads="1"/>
          </p:cNvSpPr>
          <p:nvPr/>
        </p:nvSpPr>
        <p:spPr bwMode="auto">
          <a:xfrm>
            <a:off x="5759450" y="2074863"/>
            <a:ext cx="3238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1.2</a:t>
            </a:r>
          </a:p>
        </p:txBody>
      </p:sp>
      <p:sp>
        <p:nvSpPr>
          <p:cNvPr id="28753" name="Rectangle 81"/>
          <p:cNvSpPr>
            <a:spLocks noChangeArrowheads="1"/>
          </p:cNvSpPr>
          <p:nvPr/>
        </p:nvSpPr>
        <p:spPr bwMode="auto">
          <a:xfrm>
            <a:off x="5838825" y="2074863"/>
            <a:ext cx="29527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..1</a:t>
            </a:r>
          </a:p>
        </p:txBody>
      </p:sp>
      <p:sp>
        <p:nvSpPr>
          <p:cNvPr id="28754" name="Rectangle 82"/>
          <p:cNvSpPr>
            <a:spLocks noChangeArrowheads="1"/>
          </p:cNvSpPr>
          <p:nvPr/>
        </p:nvSpPr>
        <p:spPr bwMode="auto">
          <a:xfrm>
            <a:off x="5759450" y="2324100"/>
            <a:ext cx="3238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1.2</a:t>
            </a:r>
          </a:p>
        </p:txBody>
      </p:sp>
      <p:sp>
        <p:nvSpPr>
          <p:cNvPr id="28755" name="Rectangle 83"/>
          <p:cNvSpPr>
            <a:spLocks noChangeArrowheads="1"/>
          </p:cNvSpPr>
          <p:nvPr/>
        </p:nvSpPr>
        <p:spPr bwMode="auto">
          <a:xfrm>
            <a:off x="5826125" y="2324100"/>
            <a:ext cx="2095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.</a:t>
            </a:r>
          </a:p>
        </p:txBody>
      </p:sp>
      <p:sp>
        <p:nvSpPr>
          <p:cNvPr id="28756" name="Rectangle 84"/>
          <p:cNvSpPr>
            <a:spLocks noChangeArrowheads="1"/>
          </p:cNvSpPr>
          <p:nvPr/>
        </p:nvSpPr>
        <p:spPr bwMode="auto">
          <a:xfrm>
            <a:off x="5910263" y="2324100"/>
            <a:ext cx="2857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2</a:t>
            </a:r>
          </a:p>
        </p:txBody>
      </p:sp>
      <p:sp>
        <p:nvSpPr>
          <p:cNvPr id="28757" name="Rectangle 85"/>
          <p:cNvSpPr>
            <a:spLocks noChangeArrowheads="1"/>
          </p:cNvSpPr>
          <p:nvPr/>
        </p:nvSpPr>
        <p:spPr bwMode="auto">
          <a:xfrm>
            <a:off x="6311900" y="2074863"/>
            <a:ext cx="323850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1.3</a:t>
            </a:r>
          </a:p>
        </p:txBody>
      </p:sp>
      <p:sp>
        <p:nvSpPr>
          <p:cNvPr id="28758" name="Rectangle 86"/>
          <p:cNvSpPr>
            <a:spLocks noChangeArrowheads="1"/>
          </p:cNvSpPr>
          <p:nvPr/>
        </p:nvSpPr>
        <p:spPr bwMode="auto">
          <a:xfrm>
            <a:off x="6405563" y="2074863"/>
            <a:ext cx="295275" cy="198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..1</a:t>
            </a:r>
          </a:p>
        </p:txBody>
      </p:sp>
      <p:sp>
        <p:nvSpPr>
          <p:cNvPr id="28759" name="Rectangle 87"/>
          <p:cNvSpPr>
            <a:spLocks noChangeArrowheads="1"/>
          </p:cNvSpPr>
          <p:nvPr/>
        </p:nvSpPr>
        <p:spPr bwMode="auto">
          <a:xfrm>
            <a:off x="6365875" y="2301875"/>
            <a:ext cx="282575" cy="1301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0" name="Rectangle 88"/>
          <p:cNvSpPr>
            <a:spLocks noChangeArrowheads="1"/>
          </p:cNvSpPr>
          <p:nvPr/>
        </p:nvSpPr>
        <p:spPr bwMode="auto">
          <a:xfrm>
            <a:off x="6365875" y="2549525"/>
            <a:ext cx="282575" cy="1365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1" name="Line 89"/>
          <p:cNvSpPr>
            <a:spLocks noChangeShapeType="1"/>
          </p:cNvSpPr>
          <p:nvPr/>
        </p:nvSpPr>
        <p:spPr bwMode="auto">
          <a:xfrm>
            <a:off x="6207125" y="2387600"/>
            <a:ext cx="9683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2" name="Line 90"/>
          <p:cNvSpPr>
            <a:spLocks noChangeShapeType="1"/>
          </p:cNvSpPr>
          <p:nvPr/>
        </p:nvSpPr>
        <p:spPr bwMode="auto">
          <a:xfrm>
            <a:off x="6207125" y="2625725"/>
            <a:ext cx="9683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3" name="Rectangle 91"/>
          <p:cNvSpPr>
            <a:spLocks noChangeArrowheads="1"/>
          </p:cNvSpPr>
          <p:nvPr/>
        </p:nvSpPr>
        <p:spPr bwMode="auto">
          <a:xfrm>
            <a:off x="6311900" y="2324100"/>
            <a:ext cx="38100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1.32</a:t>
            </a:r>
          </a:p>
        </p:txBody>
      </p:sp>
      <p:sp>
        <p:nvSpPr>
          <p:cNvPr id="28764" name="Rectangle 92"/>
          <p:cNvSpPr>
            <a:spLocks noChangeArrowheads="1"/>
          </p:cNvSpPr>
          <p:nvPr/>
        </p:nvSpPr>
        <p:spPr bwMode="auto">
          <a:xfrm>
            <a:off x="6380163" y="2298700"/>
            <a:ext cx="2095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.</a:t>
            </a:r>
          </a:p>
        </p:txBody>
      </p:sp>
      <p:sp>
        <p:nvSpPr>
          <p:cNvPr id="28765" name="Rectangle 93"/>
          <p:cNvSpPr>
            <a:spLocks noChangeArrowheads="1"/>
          </p:cNvSpPr>
          <p:nvPr/>
        </p:nvSpPr>
        <p:spPr bwMode="auto">
          <a:xfrm>
            <a:off x="6311900" y="2562225"/>
            <a:ext cx="38100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1.33</a:t>
            </a:r>
          </a:p>
        </p:txBody>
      </p:sp>
      <p:sp>
        <p:nvSpPr>
          <p:cNvPr id="28766" name="Rectangle 94"/>
          <p:cNvSpPr>
            <a:spLocks noChangeArrowheads="1"/>
          </p:cNvSpPr>
          <p:nvPr/>
        </p:nvSpPr>
        <p:spPr bwMode="auto">
          <a:xfrm>
            <a:off x="6380163" y="2549525"/>
            <a:ext cx="2095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0000CC"/>
                </a:solidFill>
                <a:latin typeface="Helvetica" charset="0"/>
              </a:rPr>
              <a:t>.</a:t>
            </a:r>
          </a:p>
        </p:txBody>
      </p:sp>
      <p:sp>
        <p:nvSpPr>
          <p:cNvPr id="28767" name="Rectangle 95"/>
          <p:cNvSpPr>
            <a:spLocks noChangeArrowheads="1"/>
          </p:cNvSpPr>
          <p:nvPr/>
        </p:nvSpPr>
        <p:spPr bwMode="auto">
          <a:xfrm>
            <a:off x="6704013" y="1825625"/>
            <a:ext cx="433387" cy="1476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8" name="Rectangle 96"/>
          <p:cNvSpPr>
            <a:spLocks noChangeArrowheads="1"/>
          </p:cNvSpPr>
          <p:nvPr/>
        </p:nvSpPr>
        <p:spPr bwMode="auto">
          <a:xfrm>
            <a:off x="7258050" y="1825625"/>
            <a:ext cx="433388" cy="1476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69" name="Line 97"/>
          <p:cNvSpPr>
            <a:spLocks noChangeShapeType="1"/>
          </p:cNvSpPr>
          <p:nvPr/>
        </p:nvSpPr>
        <p:spPr bwMode="auto">
          <a:xfrm>
            <a:off x="7473950" y="1739900"/>
            <a:ext cx="0" cy="714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0" name="Line 98"/>
          <p:cNvSpPr>
            <a:spLocks noChangeShapeType="1"/>
          </p:cNvSpPr>
          <p:nvPr/>
        </p:nvSpPr>
        <p:spPr bwMode="auto">
          <a:xfrm>
            <a:off x="6919913" y="1739900"/>
            <a:ext cx="0" cy="71438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1" name="Line 99"/>
          <p:cNvSpPr>
            <a:spLocks noChangeShapeType="1"/>
          </p:cNvSpPr>
          <p:nvPr/>
        </p:nvSpPr>
        <p:spPr bwMode="auto">
          <a:xfrm>
            <a:off x="6757988" y="2063750"/>
            <a:ext cx="1487487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2" name="Rectangle 100"/>
          <p:cNvSpPr>
            <a:spLocks noChangeArrowheads="1"/>
          </p:cNvSpPr>
          <p:nvPr/>
        </p:nvSpPr>
        <p:spPr bwMode="auto">
          <a:xfrm>
            <a:off x="6677025" y="2032000"/>
            <a:ext cx="1595438" cy="8270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73" name="Rectangle 101"/>
          <p:cNvSpPr>
            <a:spLocks noChangeArrowheads="1"/>
          </p:cNvSpPr>
          <p:nvPr/>
        </p:nvSpPr>
        <p:spPr bwMode="auto">
          <a:xfrm>
            <a:off x="6715125" y="1428750"/>
            <a:ext cx="3016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W</a:t>
            </a:r>
          </a:p>
        </p:txBody>
      </p:sp>
      <p:sp>
        <p:nvSpPr>
          <p:cNvPr id="28774" name="Rectangle 102"/>
          <p:cNvSpPr>
            <a:spLocks noChangeArrowheads="1"/>
          </p:cNvSpPr>
          <p:nvPr/>
        </p:nvSpPr>
        <p:spPr bwMode="auto">
          <a:xfrm>
            <a:off x="6865938" y="1428750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o</a:t>
            </a:r>
          </a:p>
        </p:txBody>
      </p:sp>
      <p:sp>
        <p:nvSpPr>
          <p:cNvPr id="28775" name="Rectangle 103"/>
          <p:cNvSpPr>
            <a:spLocks noChangeArrowheads="1"/>
          </p:cNvSpPr>
          <p:nvPr/>
        </p:nvSpPr>
        <p:spPr bwMode="auto">
          <a:xfrm>
            <a:off x="6964363" y="1428750"/>
            <a:ext cx="23018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r</a:t>
            </a:r>
          </a:p>
        </p:txBody>
      </p:sp>
      <p:sp>
        <p:nvSpPr>
          <p:cNvPr id="28776" name="Rectangle 104"/>
          <p:cNvSpPr>
            <a:spLocks noChangeArrowheads="1"/>
          </p:cNvSpPr>
          <p:nvPr/>
        </p:nvSpPr>
        <p:spPr bwMode="auto">
          <a:xfrm>
            <a:off x="7027863" y="142875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k</a:t>
            </a:r>
          </a:p>
        </p:txBody>
      </p:sp>
      <p:sp>
        <p:nvSpPr>
          <p:cNvPr id="28777" name="Rectangle 105"/>
          <p:cNvSpPr>
            <a:spLocks noChangeArrowheads="1"/>
          </p:cNvSpPr>
          <p:nvPr/>
        </p:nvSpPr>
        <p:spPr bwMode="auto">
          <a:xfrm>
            <a:off x="7118350" y="1428750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 </a:t>
            </a:r>
          </a:p>
        </p:txBody>
      </p:sp>
      <p:sp>
        <p:nvSpPr>
          <p:cNvPr id="28778" name="Rectangle 106"/>
          <p:cNvSpPr>
            <a:spLocks noChangeArrowheads="1"/>
          </p:cNvSpPr>
          <p:nvPr/>
        </p:nvSpPr>
        <p:spPr bwMode="auto">
          <a:xfrm>
            <a:off x="7162800" y="1428750"/>
            <a:ext cx="27305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B</a:t>
            </a:r>
          </a:p>
        </p:txBody>
      </p:sp>
      <p:sp>
        <p:nvSpPr>
          <p:cNvPr id="28779" name="Rectangle 107"/>
          <p:cNvSpPr>
            <a:spLocks noChangeArrowheads="1"/>
          </p:cNvSpPr>
          <p:nvPr/>
        </p:nvSpPr>
        <p:spPr bwMode="auto">
          <a:xfrm>
            <a:off x="7280275" y="1428750"/>
            <a:ext cx="230188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r</a:t>
            </a:r>
          </a:p>
        </p:txBody>
      </p:sp>
      <p:sp>
        <p:nvSpPr>
          <p:cNvPr id="28780" name="Rectangle 108"/>
          <p:cNvSpPr>
            <a:spLocks noChangeArrowheads="1"/>
          </p:cNvSpPr>
          <p:nvPr/>
        </p:nvSpPr>
        <p:spPr bwMode="auto">
          <a:xfrm>
            <a:off x="7343775" y="142875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e</a:t>
            </a:r>
          </a:p>
        </p:txBody>
      </p:sp>
      <p:sp>
        <p:nvSpPr>
          <p:cNvPr id="28781" name="Rectangle 109"/>
          <p:cNvSpPr>
            <a:spLocks noChangeArrowheads="1"/>
          </p:cNvSpPr>
          <p:nvPr/>
        </p:nvSpPr>
        <p:spPr bwMode="auto">
          <a:xfrm>
            <a:off x="7432675" y="142875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a</a:t>
            </a:r>
          </a:p>
        </p:txBody>
      </p:sp>
      <p:sp>
        <p:nvSpPr>
          <p:cNvPr id="28782" name="Rectangle 110"/>
          <p:cNvSpPr>
            <a:spLocks noChangeArrowheads="1"/>
          </p:cNvSpPr>
          <p:nvPr/>
        </p:nvSpPr>
        <p:spPr bwMode="auto">
          <a:xfrm>
            <a:off x="7523163" y="142875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k</a:t>
            </a:r>
          </a:p>
        </p:txBody>
      </p:sp>
      <p:sp>
        <p:nvSpPr>
          <p:cNvPr id="28783" name="Rectangle 111"/>
          <p:cNvSpPr>
            <a:spLocks noChangeArrowheads="1"/>
          </p:cNvSpPr>
          <p:nvPr/>
        </p:nvSpPr>
        <p:spPr bwMode="auto">
          <a:xfrm>
            <a:off x="7613650" y="1428750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d</a:t>
            </a:r>
          </a:p>
        </p:txBody>
      </p:sp>
      <p:sp>
        <p:nvSpPr>
          <p:cNvPr id="28784" name="Rectangle 112"/>
          <p:cNvSpPr>
            <a:spLocks noChangeArrowheads="1"/>
          </p:cNvSpPr>
          <p:nvPr/>
        </p:nvSpPr>
        <p:spPr bwMode="auto">
          <a:xfrm>
            <a:off x="7712075" y="1428750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o</a:t>
            </a:r>
          </a:p>
        </p:txBody>
      </p:sp>
      <p:sp>
        <p:nvSpPr>
          <p:cNvPr id="28785" name="Rectangle 113"/>
          <p:cNvSpPr>
            <a:spLocks noChangeArrowheads="1"/>
          </p:cNvSpPr>
          <p:nvPr/>
        </p:nvSpPr>
        <p:spPr bwMode="auto">
          <a:xfrm>
            <a:off x="7812088" y="1428750"/>
            <a:ext cx="2794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w</a:t>
            </a:r>
          </a:p>
        </p:txBody>
      </p:sp>
      <p:sp>
        <p:nvSpPr>
          <p:cNvPr id="28786" name="Rectangle 114"/>
          <p:cNvSpPr>
            <a:spLocks noChangeArrowheads="1"/>
          </p:cNvSpPr>
          <p:nvPr/>
        </p:nvSpPr>
        <p:spPr bwMode="auto">
          <a:xfrm>
            <a:off x="7937500" y="1428750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n</a:t>
            </a:r>
          </a:p>
        </p:txBody>
      </p:sp>
      <p:sp>
        <p:nvSpPr>
          <p:cNvPr id="28787" name="Rectangle 115"/>
          <p:cNvSpPr>
            <a:spLocks noChangeArrowheads="1"/>
          </p:cNvSpPr>
          <p:nvPr/>
        </p:nvSpPr>
        <p:spPr bwMode="auto">
          <a:xfrm>
            <a:off x="8037513" y="1428750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 </a:t>
            </a:r>
          </a:p>
        </p:txBody>
      </p:sp>
      <p:sp>
        <p:nvSpPr>
          <p:cNvPr id="28788" name="Rectangle 116"/>
          <p:cNvSpPr>
            <a:spLocks noChangeArrowheads="1"/>
          </p:cNvSpPr>
          <p:nvPr/>
        </p:nvSpPr>
        <p:spPr bwMode="auto">
          <a:xfrm>
            <a:off x="7016750" y="1568450"/>
            <a:ext cx="26511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S</a:t>
            </a:r>
          </a:p>
        </p:txBody>
      </p:sp>
      <p:sp>
        <p:nvSpPr>
          <p:cNvPr id="28789" name="Rectangle 117"/>
          <p:cNvSpPr>
            <a:spLocks noChangeArrowheads="1"/>
          </p:cNvSpPr>
          <p:nvPr/>
        </p:nvSpPr>
        <p:spPr bwMode="auto">
          <a:xfrm>
            <a:off x="7124700" y="1568450"/>
            <a:ext cx="223838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t</a:t>
            </a:r>
          </a:p>
        </p:txBody>
      </p:sp>
      <p:sp>
        <p:nvSpPr>
          <p:cNvPr id="28790" name="Rectangle 118"/>
          <p:cNvSpPr>
            <a:spLocks noChangeArrowheads="1"/>
          </p:cNvSpPr>
          <p:nvPr/>
        </p:nvSpPr>
        <p:spPr bwMode="auto">
          <a:xfrm>
            <a:off x="7178675" y="1568450"/>
            <a:ext cx="230188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r</a:t>
            </a:r>
          </a:p>
        </p:txBody>
      </p:sp>
      <p:sp>
        <p:nvSpPr>
          <p:cNvPr id="28791" name="Rectangle 119"/>
          <p:cNvSpPr>
            <a:spLocks noChangeArrowheads="1"/>
          </p:cNvSpPr>
          <p:nvPr/>
        </p:nvSpPr>
        <p:spPr bwMode="auto">
          <a:xfrm>
            <a:off x="7240588" y="1568450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u</a:t>
            </a:r>
          </a:p>
        </p:txBody>
      </p:sp>
      <p:sp>
        <p:nvSpPr>
          <p:cNvPr id="28792" name="Rectangle 120"/>
          <p:cNvSpPr>
            <a:spLocks noChangeArrowheads="1"/>
          </p:cNvSpPr>
          <p:nvPr/>
        </p:nvSpPr>
        <p:spPr bwMode="auto">
          <a:xfrm>
            <a:off x="7340600" y="156845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c</a:t>
            </a:r>
          </a:p>
        </p:txBody>
      </p:sp>
      <p:sp>
        <p:nvSpPr>
          <p:cNvPr id="28793" name="Rectangle 121"/>
          <p:cNvSpPr>
            <a:spLocks noChangeArrowheads="1"/>
          </p:cNvSpPr>
          <p:nvPr/>
        </p:nvSpPr>
        <p:spPr bwMode="auto">
          <a:xfrm>
            <a:off x="7431088" y="1568450"/>
            <a:ext cx="22383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t</a:t>
            </a:r>
          </a:p>
        </p:txBody>
      </p:sp>
      <p:sp>
        <p:nvSpPr>
          <p:cNvPr id="28794" name="Rectangle 122"/>
          <p:cNvSpPr>
            <a:spLocks noChangeArrowheads="1"/>
          </p:cNvSpPr>
          <p:nvPr/>
        </p:nvSpPr>
        <p:spPr bwMode="auto">
          <a:xfrm>
            <a:off x="7485063" y="1568450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u</a:t>
            </a:r>
          </a:p>
        </p:txBody>
      </p:sp>
      <p:sp>
        <p:nvSpPr>
          <p:cNvPr id="28795" name="Rectangle 123"/>
          <p:cNvSpPr>
            <a:spLocks noChangeArrowheads="1"/>
          </p:cNvSpPr>
          <p:nvPr/>
        </p:nvSpPr>
        <p:spPr bwMode="auto">
          <a:xfrm>
            <a:off x="7583488" y="1568450"/>
            <a:ext cx="23018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r</a:t>
            </a:r>
          </a:p>
        </p:txBody>
      </p:sp>
      <p:sp>
        <p:nvSpPr>
          <p:cNvPr id="28796" name="Rectangle 124"/>
          <p:cNvSpPr>
            <a:spLocks noChangeArrowheads="1"/>
          </p:cNvSpPr>
          <p:nvPr/>
        </p:nvSpPr>
        <p:spPr bwMode="auto">
          <a:xfrm>
            <a:off x="7646988" y="156845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00CC"/>
                </a:solidFill>
                <a:latin typeface="Helvetica" charset="0"/>
              </a:rPr>
              <a:t>e</a:t>
            </a:r>
          </a:p>
        </p:txBody>
      </p:sp>
      <p:sp>
        <p:nvSpPr>
          <p:cNvPr id="28797" name="Rectangle 125"/>
          <p:cNvSpPr>
            <a:spLocks noChangeArrowheads="1"/>
          </p:cNvSpPr>
          <p:nvPr/>
        </p:nvSpPr>
        <p:spPr bwMode="auto">
          <a:xfrm>
            <a:off x="3165475" y="2819400"/>
            <a:ext cx="1689100" cy="11953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98" name="Rectangle 126"/>
          <p:cNvSpPr>
            <a:spLocks noChangeArrowheads="1"/>
          </p:cNvSpPr>
          <p:nvPr/>
        </p:nvSpPr>
        <p:spPr bwMode="auto">
          <a:xfrm>
            <a:off x="3786188" y="2981325"/>
            <a:ext cx="434975" cy="1587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99" name="Rectangle 127"/>
          <p:cNvSpPr>
            <a:spLocks noChangeArrowheads="1"/>
          </p:cNvSpPr>
          <p:nvPr/>
        </p:nvSpPr>
        <p:spPr bwMode="auto">
          <a:xfrm>
            <a:off x="3894138" y="2995613"/>
            <a:ext cx="257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6633"/>
                </a:solidFill>
                <a:latin typeface="Helvetica" charset="0"/>
              </a:rPr>
              <a:t>P</a:t>
            </a:r>
          </a:p>
        </p:txBody>
      </p:sp>
      <p:sp>
        <p:nvSpPr>
          <p:cNvPr id="28800" name="Rectangle 128"/>
          <p:cNvSpPr>
            <a:spLocks noChangeArrowheads="1"/>
          </p:cNvSpPr>
          <p:nvPr/>
        </p:nvSpPr>
        <p:spPr bwMode="auto">
          <a:xfrm>
            <a:off x="3233738" y="3316288"/>
            <a:ext cx="433387" cy="1587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1" name="Rectangle 129"/>
          <p:cNvSpPr>
            <a:spLocks noChangeArrowheads="1"/>
          </p:cNvSpPr>
          <p:nvPr/>
        </p:nvSpPr>
        <p:spPr bwMode="auto">
          <a:xfrm>
            <a:off x="3786188" y="3316288"/>
            <a:ext cx="434975" cy="1587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2" name="Rectangle 130"/>
          <p:cNvSpPr>
            <a:spLocks noChangeArrowheads="1"/>
          </p:cNvSpPr>
          <p:nvPr/>
        </p:nvSpPr>
        <p:spPr bwMode="auto">
          <a:xfrm>
            <a:off x="4354513" y="3316288"/>
            <a:ext cx="433387" cy="1587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3" name="Rectangle 131"/>
          <p:cNvSpPr>
            <a:spLocks noChangeArrowheads="1"/>
          </p:cNvSpPr>
          <p:nvPr/>
        </p:nvSpPr>
        <p:spPr bwMode="auto">
          <a:xfrm>
            <a:off x="3449638" y="3565525"/>
            <a:ext cx="217487" cy="1571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4" name="Rectangle 132"/>
          <p:cNvSpPr>
            <a:spLocks noChangeArrowheads="1"/>
          </p:cNvSpPr>
          <p:nvPr/>
        </p:nvSpPr>
        <p:spPr bwMode="auto">
          <a:xfrm>
            <a:off x="3455988" y="3578225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6633"/>
                </a:solidFill>
                <a:latin typeface="Helvetica" charset="0"/>
              </a:rPr>
              <a:t>a</a:t>
            </a:r>
          </a:p>
        </p:txBody>
      </p:sp>
      <p:sp>
        <p:nvSpPr>
          <p:cNvPr id="28805" name="Rectangle 133"/>
          <p:cNvSpPr>
            <a:spLocks noChangeArrowheads="1"/>
          </p:cNvSpPr>
          <p:nvPr/>
        </p:nvSpPr>
        <p:spPr bwMode="auto">
          <a:xfrm>
            <a:off x="3449638" y="3813175"/>
            <a:ext cx="217487" cy="1587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6" name="Rectangle 134"/>
          <p:cNvSpPr>
            <a:spLocks noChangeArrowheads="1"/>
          </p:cNvSpPr>
          <p:nvPr/>
        </p:nvSpPr>
        <p:spPr bwMode="auto">
          <a:xfrm>
            <a:off x="4016375" y="3565525"/>
            <a:ext cx="217488" cy="1571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7" name="Rectangle 135"/>
          <p:cNvSpPr>
            <a:spLocks noChangeArrowheads="1"/>
          </p:cNvSpPr>
          <p:nvPr/>
        </p:nvSpPr>
        <p:spPr bwMode="auto">
          <a:xfrm>
            <a:off x="4583113" y="3565525"/>
            <a:ext cx="217487" cy="157163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8" name="Rectangle 136"/>
          <p:cNvSpPr>
            <a:spLocks noChangeArrowheads="1"/>
          </p:cNvSpPr>
          <p:nvPr/>
        </p:nvSpPr>
        <p:spPr bwMode="auto">
          <a:xfrm>
            <a:off x="4016375" y="3813175"/>
            <a:ext cx="217488" cy="158750"/>
          </a:xfrm>
          <a:prstGeom prst="rect">
            <a:avLst/>
          </a:prstGeom>
          <a:solidFill>
            <a:srgbClr val="FFFFFF"/>
          </a:solidFill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09" name="Rectangle 137"/>
          <p:cNvSpPr>
            <a:spLocks noChangeArrowheads="1"/>
          </p:cNvSpPr>
          <p:nvPr/>
        </p:nvSpPr>
        <p:spPr bwMode="auto">
          <a:xfrm>
            <a:off x="3340100" y="3328988"/>
            <a:ext cx="257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6633"/>
                </a:solidFill>
                <a:latin typeface="Helvetica" charset="0"/>
              </a:rPr>
              <a:t>Y</a:t>
            </a:r>
          </a:p>
        </p:txBody>
      </p:sp>
      <p:sp>
        <p:nvSpPr>
          <p:cNvPr id="28810" name="Rectangle 138"/>
          <p:cNvSpPr>
            <a:spLocks noChangeArrowheads="1"/>
          </p:cNvSpPr>
          <p:nvPr/>
        </p:nvSpPr>
        <p:spPr bwMode="auto">
          <a:xfrm>
            <a:off x="3897313" y="3328988"/>
            <a:ext cx="2508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6633"/>
                </a:solidFill>
                <a:latin typeface="Helvetica" charset="0"/>
              </a:rPr>
              <a:t>Z</a:t>
            </a:r>
          </a:p>
        </p:txBody>
      </p:sp>
      <p:sp>
        <p:nvSpPr>
          <p:cNvPr id="28811" name="Rectangle 139"/>
          <p:cNvSpPr>
            <a:spLocks noChangeArrowheads="1"/>
          </p:cNvSpPr>
          <p:nvPr/>
        </p:nvSpPr>
        <p:spPr bwMode="auto">
          <a:xfrm>
            <a:off x="4460875" y="3328988"/>
            <a:ext cx="257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6633"/>
                </a:solidFill>
                <a:latin typeface="Helvetica" charset="0"/>
              </a:rPr>
              <a:t>S</a:t>
            </a:r>
          </a:p>
        </p:txBody>
      </p:sp>
      <p:sp>
        <p:nvSpPr>
          <p:cNvPr id="28812" name="Rectangle 140"/>
          <p:cNvSpPr>
            <a:spLocks noChangeArrowheads="1"/>
          </p:cNvSpPr>
          <p:nvPr/>
        </p:nvSpPr>
        <p:spPr bwMode="auto">
          <a:xfrm>
            <a:off x="3451225" y="3836988"/>
            <a:ext cx="2508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6633"/>
                </a:solidFill>
                <a:latin typeface="Helvetica" charset="0"/>
              </a:rPr>
              <a:t>b</a:t>
            </a:r>
          </a:p>
        </p:txBody>
      </p:sp>
      <p:sp>
        <p:nvSpPr>
          <p:cNvPr id="28813" name="Rectangle 141"/>
          <p:cNvSpPr>
            <a:spLocks noChangeArrowheads="1"/>
          </p:cNvSpPr>
          <p:nvPr/>
        </p:nvSpPr>
        <p:spPr bwMode="auto">
          <a:xfrm>
            <a:off x="4005263" y="3578225"/>
            <a:ext cx="2508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6633"/>
                </a:solidFill>
                <a:latin typeface="Helvetica" charset="0"/>
              </a:rPr>
              <a:t>d</a:t>
            </a:r>
          </a:p>
        </p:txBody>
      </p:sp>
      <p:sp>
        <p:nvSpPr>
          <p:cNvPr id="28814" name="Rectangle 142"/>
          <p:cNvSpPr>
            <a:spLocks noChangeArrowheads="1"/>
          </p:cNvSpPr>
          <p:nvPr/>
        </p:nvSpPr>
        <p:spPr bwMode="auto">
          <a:xfrm>
            <a:off x="4010025" y="3836988"/>
            <a:ext cx="24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6633"/>
                </a:solidFill>
                <a:latin typeface="Helvetica" charset="0"/>
              </a:rPr>
              <a:t>e</a:t>
            </a:r>
          </a:p>
        </p:txBody>
      </p:sp>
      <p:sp>
        <p:nvSpPr>
          <p:cNvPr id="28815" name="Rectangle 143"/>
          <p:cNvSpPr>
            <a:spLocks noChangeArrowheads="1"/>
          </p:cNvSpPr>
          <p:nvPr/>
        </p:nvSpPr>
        <p:spPr bwMode="auto">
          <a:xfrm>
            <a:off x="4591050" y="3578225"/>
            <a:ext cx="2190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6633"/>
                </a:solidFill>
                <a:latin typeface="Helvetica" charset="0"/>
              </a:rPr>
              <a:t>f</a:t>
            </a:r>
          </a:p>
        </p:txBody>
      </p:sp>
      <p:sp>
        <p:nvSpPr>
          <p:cNvPr id="28816" name="Line 144"/>
          <p:cNvSpPr>
            <a:spLocks noChangeShapeType="1"/>
          </p:cNvSpPr>
          <p:nvPr/>
        </p:nvSpPr>
        <p:spPr bwMode="auto">
          <a:xfrm>
            <a:off x="4016375" y="3143250"/>
            <a:ext cx="0" cy="15875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17" name="Line 145"/>
          <p:cNvSpPr>
            <a:spLocks noChangeShapeType="1"/>
          </p:cNvSpPr>
          <p:nvPr/>
        </p:nvSpPr>
        <p:spPr bwMode="auto">
          <a:xfrm>
            <a:off x="3449638" y="3230563"/>
            <a:ext cx="1122362" cy="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18" name="Line 146"/>
          <p:cNvSpPr>
            <a:spLocks noChangeShapeType="1"/>
          </p:cNvSpPr>
          <p:nvPr/>
        </p:nvSpPr>
        <p:spPr bwMode="auto">
          <a:xfrm>
            <a:off x="3449638" y="3230563"/>
            <a:ext cx="0" cy="71437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19" name="Line 147"/>
          <p:cNvSpPr>
            <a:spLocks noChangeShapeType="1"/>
          </p:cNvSpPr>
          <p:nvPr/>
        </p:nvSpPr>
        <p:spPr bwMode="auto">
          <a:xfrm>
            <a:off x="4583113" y="3230563"/>
            <a:ext cx="0" cy="71437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20" name="Line 148"/>
          <p:cNvSpPr>
            <a:spLocks noChangeShapeType="1"/>
          </p:cNvSpPr>
          <p:nvPr/>
        </p:nvSpPr>
        <p:spPr bwMode="auto">
          <a:xfrm>
            <a:off x="3341688" y="3478213"/>
            <a:ext cx="0" cy="407987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21" name="Line 149"/>
          <p:cNvSpPr>
            <a:spLocks noChangeShapeType="1"/>
          </p:cNvSpPr>
          <p:nvPr/>
        </p:nvSpPr>
        <p:spPr bwMode="auto">
          <a:xfrm>
            <a:off x="3908425" y="3478213"/>
            <a:ext cx="0" cy="407987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22" name="Line 150"/>
          <p:cNvSpPr>
            <a:spLocks noChangeShapeType="1"/>
          </p:cNvSpPr>
          <p:nvPr/>
        </p:nvSpPr>
        <p:spPr bwMode="auto">
          <a:xfrm>
            <a:off x="4462463" y="3478213"/>
            <a:ext cx="0" cy="15875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23" name="Line 151"/>
          <p:cNvSpPr>
            <a:spLocks noChangeShapeType="1"/>
          </p:cNvSpPr>
          <p:nvPr/>
        </p:nvSpPr>
        <p:spPr bwMode="auto">
          <a:xfrm>
            <a:off x="3341688" y="3651250"/>
            <a:ext cx="96837" cy="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24" name="Line 152"/>
          <p:cNvSpPr>
            <a:spLocks noChangeShapeType="1"/>
          </p:cNvSpPr>
          <p:nvPr/>
        </p:nvSpPr>
        <p:spPr bwMode="auto">
          <a:xfrm>
            <a:off x="3341688" y="3900488"/>
            <a:ext cx="96837" cy="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25" name="Line 153"/>
          <p:cNvSpPr>
            <a:spLocks noChangeShapeType="1"/>
          </p:cNvSpPr>
          <p:nvPr/>
        </p:nvSpPr>
        <p:spPr bwMode="auto">
          <a:xfrm>
            <a:off x="3908425" y="3651250"/>
            <a:ext cx="96838" cy="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26" name="Line 154"/>
          <p:cNvSpPr>
            <a:spLocks noChangeShapeType="1"/>
          </p:cNvSpPr>
          <p:nvPr/>
        </p:nvSpPr>
        <p:spPr bwMode="auto">
          <a:xfrm>
            <a:off x="3908425" y="3900488"/>
            <a:ext cx="96838" cy="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27" name="Line 155"/>
          <p:cNvSpPr>
            <a:spLocks noChangeShapeType="1"/>
          </p:cNvSpPr>
          <p:nvPr/>
        </p:nvSpPr>
        <p:spPr bwMode="auto">
          <a:xfrm>
            <a:off x="4462463" y="3651250"/>
            <a:ext cx="109537" cy="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828" name="Rectangle 156"/>
          <p:cNvSpPr>
            <a:spLocks noChangeArrowheads="1"/>
          </p:cNvSpPr>
          <p:nvPr/>
        </p:nvSpPr>
        <p:spPr bwMode="auto">
          <a:xfrm>
            <a:off x="3443288" y="2789238"/>
            <a:ext cx="2794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O</a:t>
            </a:r>
          </a:p>
        </p:txBody>
      </p:sp>
      <p:sp>
        <p:nvSpPr>
          <p:cNvPr id="28829" name="Rectangle 157"/>
          <p:cNvSpPr>
            <a:spLocks noChangeArrowheads="1"/>
          </p:cNvSpPr>
          <p:nvPr/>
        </p:nvSpPr>
        <p:spPr bwMode="auto">
          <a:xfrm>
            <a:off x="3570288" y="2789238"/>
            <a:ext cx="23018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r</a:t>
            </a:r>
          </a:p>
        </p:txBody>
      </p:sp>
      <p:sp>
        <p:nvSpPr>
          <p:cNvPr id="28830" name="Rectangle 158"/>
          <p:cNvSpPr>
            <a:spLocks noChangeArrowheads="1"/>
          </p:cNvSpPr>
          <p:nvPr/>
        </p:nvSpPr>
        <p:spPr bwMode="auto">
          <a:xfrm>
            <a:off x="3632200" y="2789238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g</a:t>
            </a:r>
          </a:p>
        </p:txBody>
      </p:sp>
      <p:sp>
        <p:nvSpPr>
          <p:cNvPr id="28831" name="Rectangle 159"/>
          <p:cNvSpPr>
            <a:spLocks noChangeArrowheads="1"/>
          </p:cNvSpPr>
          <p:nvPr/>
        </p:nvSpPr>
        <p:spPr bwMode="auto">
          <a:xfrm>
            <a:off x="3732213" y="278923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a</a:t>
            </a:r>
          </a:p>
        </p:txBody>
      </p:sp>
      <p:sp>
        <p:nvSpPr>
          <p:cNvPr id="28832" name="Rectangle 160"/>
          <p:cNvSpPr>
            <a:spLocks noChangeArrowheads="1"/>
          </p:cNvSpPr>
          <p:nvPr/>
        </p:nvSpPr>
        <p:spPr bwMode="auto">
          <a:xfrm>
            <a:off x="3822700" y="2789238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n</a:t>
            </a:r>
          </a:p>
        </p:txBody>
      </p:sp>
      <p:sp>
        <p:nvSpPr>
          <p:cNvPr id="28833" name="Rectangle 161"/>
          <p:cNvSpPr>
            <a:spLocks noChangeArrowheads="1"/>
          </p:cNvSpPr>
          <p:nvPr/>
        </p:nvSpPr>
        <p:spPr bwMode="auto">
          <a:xfrm>
            <a:off x="3921125" y="2789238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i</a:t>
            </a:r>
          </a:p>
        </p:txBody>
      </p:sp>
      <p:sp>
        <p:nvSpPr>
          <p:cNvPr id="28834" name="Rectangle 162"/>
          <p:cNvSpPr>
            <a:spLocks noChangeArrowheads="1"/>
          </p:cNvSpPr>
          <p:nvPr/>
        </p:nvSpPr>
        <p:spPr bwMode="auto">
          <a:xfrm>
            <a:off x="3965575" y="2789238"/>
            <a:ext cx="24447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z</a:t>
            </a:r>
          </a:p>
        </p:txBody>
      </p:sp>
      <p:sp>
        <p:nvSpPr>
          <p:cNvPr id="28835" name="Rectangle 163"/>
          <p:cNvSpPr>
            <a:spLocks noChangeArrowheads="1"/>
          </p:cNvSpPr>
          <p:nvPr/>
        </p:nvSpPr>
        <p:spPr bwMode="auto">
          <a:xfrm>
            <a:off x="4046538" y="278923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a</a:t>
            </a:r>
          </a:p>
        </p:txBody>
      </p:sp>
      <p:sp>
        <p:nvSpPr>
          <p:cNvPr id="28836" name="Rectangle 164"/>
          <p:cNvSpPr>
            <a:spLocks noChangeArrowheads="1"/>
          </p:cNvSpPr>
          <p:nvPr/>
        </p:nvSpPr>
        <p:spPr bwMode="auto">
          <a:xfrm>
            <a:off x="4137025" y="2789238"/>
            <a:ext cx="223838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t</a:t>
            </a:r>
          </a:p>
        </p:txBody>
      </p:sp>
      <p:sp>
        <p:nvSpPr>
          <p:cNvPr id="28837" name="Rectangle 165"/>
          <p:cNvSpPr>
            <a:spLocks noChangeArrowheads="1"/>
          </p:cNvSpPr>
          <p:nvPr/>
        </p:nvSpPr>
        <p:spPr bwMode="auto">
          <a:xfrm>
            <a:off x="4191000" y="2789238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i</a:t>
            </a:r>
          </a:p>
        </p:txBody>
      </p:sp>
      <p:sp>
        <p:nvSpPr>
          <p:cNvPr id="28838" name="Rectangle 166"/>
          <p:cNvSpPr>
            <a:spLocks noChangeArrowheads="1"/>
          </p:cNvSpPr>
          <p:nvPr/>
        </p:nvSpPr>
        <p:spPr bwMode="auto">
          <a:xfrm>
            <a:off x="4235450" y="2789238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o</a:t>
            </a:r>
          </a:p>
        </p:txBody>
      </p:sp>
      <p:sp>
        <p:nvSpPr>
          <p:cNvPr id="28839" name="Rectangle 167"/>
          <p:cNvSpPr>
            <a:spLocks noChangeArrowheads="1"/>
          </p:cNvSpPr>
          <p:nvPr/>
        </p:nvSpPr>
        <p:spPr bwMode="auto">
          <a:xfrm>
            <a:off x="4335463" y="2789238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6633"/>
                </a:solidFill>
                <a:latin typeface="Helvetica" charset="0"/>
              </a:rPr>
              <a:t>n</a:t>
            </a:r>
          </a:p>
        </p:txBody>
      </p:sp>
      <p:grpSp>
        <p:nvGrpSpPr>
          <p:cNvPr id="6" name="Group 186"/>
          <p:cNvGrpSpPr>
            <a:grpSpLocks/>
          </p:cNvGrpSpPr>
          <p:nvPr/>
        </p:nvGrpSpPr>
        <p:grpSpPr bwMode="auto">
          <a:xfrm>
            <a:off x="1214438" y="1495425"/>
            <a:ext cx="838200" cy="876300"/>
            <a:chOff x="765" y="942"/>
            <a:chExt cx="528" cy="552"/>
          </a:xfrm>
        </p:grpSpPr>
        <p:sp>
          <p:nvSpPr>
            <p:cNvPr id="28840" name="Freeform 168"/>
            <p:cNvSpPr>
              <a:spLocks/>
            </p:cNvSpPr>
            <p:nvPr/>
          </p:nvSpPr>
          <p:spPr bwMode="auto">
            <a:xfrm>
              <a:off x="765" y="942"/>
              <a:ext cx="528" cy="552"/>
            </a:xfrm>
            <a:custGeom>
              <a:avLst/>
              <a:gdLst/>
              <a:ahLst/>
              <a:cxnLst>
                <a:cxn ang="0">
                  <a:pos x="391" y="0"/>
                </a:cxn>
                <a:cxn ang="0">
                  <a:pos x="391" y="0"/>
                </a:cxn>
                <a:cxn ang="0">
                  <a:pos x="0" y="0"/>
                </a:cxn>
                <a:cxn ang="0">
                  <a:pos x="42" y="34"/>
                </a:cxn>
                <a:cxn ang="0">
                  <a:pos x="85" y="75"/>
                </a:cxn>
                <a:cxn ang="0">
                  <a:pos x="119" y="184"/>
                </a:cxn>
                <a:cxn ang="0">
                  <a:pos x="153" y="300"/>
                </a:cxn>
                <a:cxn ang="0">
                  <a:pos x="51" y="490"/>
                </a:cxn>
                <a:cxn ang="0">
                  <a:pos x="76" y="517"/>
                </a:cxn>
                <a:cxn ang="0">
                  <a:pos x="110" y="551"/>
                </a:cxn>
                <a:cxn ang="0">
                  <a:pos x="485" y="551"/>
                </a:cxn>
                <a:cxn ang="0">
                  <a:pos x="451" y="517"/>
                </a:cxn>
                <a:cxn ang="0">
                  <a:pos x="425" y="483"/>
                </a:cxn>
                <a:cxn ang="0">
                  <a:pos x="476" y="381"/>
                </a:cxn>
                <a:cxn ang="0">
                  <a:pos x="527" y="273"/>
                </a:cxn>
                <a:cxn ang="0">
                  <a:pos x="510" y="184"/>
                </a:cxn>
                <a:cxn ang="0">
                  <a:pos x="485" y="89"/>
                </a:cxn>
                <a:cxn ang="0">
                  <a:pos x="391" y="0"/>
                </a:cxn>
              </a:cxnLst>
              <a:rect l="0" t="0" r="r" b="b"/>
              <a:pathLst>
                <a:path w="528" h="552">
                  <a:moveTo>
                    <a:pt x="391" y="0"/>
                  </a:moveTo>
                  <a:lnTo>
                    <a:pt x="391" y="0"/>
                  </a:lnTo>
                  <a:lnTo>
                    <a:pt x="0" y="0"/>
                  </a:lnTo>
                  <a:lnTo>
                    <a:pt x="42" y="34"/>
                  </a:lnTo>
                  <a:lnTo>
                    <a:pt x="85" y="75"/>
                  </a:lnTo>
                  <a:lnTo>
                    <a:pt x="119" y="184"/>
                  </a:lnTo>
                  <a:lnTo>
                    <a:pt x="153" y="300"/>
                  </a:lnTo>
                  <a:lnTo>
                    <a:pt x="51" y="490"/>
                  </a:lnTo>
                  <a:lnTo>
                    <a:pt x="76" y="517"/>
                  </a:lnTo>
                  <a:lnTo>
                    <a:pt x="110" y="551"/>
                  </a:lnTo>
                  <a:lnTo>
                    <a:pt x="485" y="551"/>
                  </a:lnTo>
                  <a:lnTo>
                    <a:pt x="451" y="517"/>
                  </a:lnTo>
                  <a:lnTo>
                    <a:pt x="425" y="483"/>
                  </a:lnTo>
                  <a:lnTo>
                    <a:pt x="476" y="381"/>
                  </a:lnTo>
                  <a:lnTo>
                    <a:pt x="527" y="273"/>
                  </a:lnTo>
                  <a:lnTo>
                    <a:pt x="510" y="184"/>
                  </a:lnTo>
                  <a:lnTo>
                    <a:pt x="485" y="89"/>
                  </a:lnTo>
                  <a:lnTo>
                    <a:pt x="391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41" name="Freeform 169"/>
            <p:cNvSpPr>
              <a:spLocks/>
            </p:cNvSpPr>
            <p:nvPr/>
          </p:nvSpPr>
          <p:spPr bwMode="auto">
            <a:xfrm>
              <a:off x="765" y="942"/>
              <a:ext cx="511" cy="552"/>
            </a:xfrm>
            <a:custGeom>
              <a:avLst/>
              <a:gdLst/>
              <a:ahLst/>
              <a:cxnLst>
                <a:cxn ang="0">
                  <a:pos x="391" y="0"/>
                </a:cxn>
                <a:cxn ang="0">
                  <a:pos x="0" y="0"/>
                </a:cxn>
                <a:cxn ang="0">
                  <a:pos x="42" y="34"/>
                </a:cxn>
                <a:cxn ang="0">
                  <a:pos x="76" y="89"/>
                </a:cxn>
                <a:cxn ang="0">
                  <a:pos x="119" y="184"/>
                </a:cxn>
                <a:cxn ang="0">
                  <a:pos x="127" y="286"/>
                </a:cxn>
                <a:cxn ang="0">
                  <a:pos x="102" y="388"/>
                </a:cxn>
                <a:cxn ang="0">
                  <a:pos x="68" y="470"/>
                </a:cxn>
                <a:cxn ang="0">
                  <a:pos x="76" y="517"/>
                </a:cxn>
                <a:cxn ang="0">
                  <a:pos x="110" y="551"/>
                </a:cxn>
                <a:cxn ang="0">
                  <a:pos x="485" y="551"/>
                </a:cxn>
                <a:cxn ang="0">
                  <a:pos x="451" y="517"/>
                </a:cxn>
                <a:cxn ang="0">
                  <a:pos x="442" y="463"/>
                </a:cxn>
                <a:cxn ang="0">
                  <a:pos x="476" y="381"/>
                </a:cxn>
                <a:cxn ang="0">
                  <a:pos x="502" y="273"/>
                </a:cxn>
                <a:cxn ang="0">
                  <a:pos x="510" y="184"/>
                </a:cxn>
                <a:cxn ang="0">
                  <a:pos x="485" y="89"/>
                </a:cxn>
                <a:cxn ang="0">
                  <a:pos x="391" y="0"/>
                </a:cxn>
              </a:cxnLst>
              <a:rect l="0" t="0" r="r" b="b"/>
              <a:pathLst>
                <a:path w="511" h="552">
                  <a:moveTo>
                    <a:pt x="391" y="0"/>
                  </a:moveTo>
                  <a:lnTo>
                    <a:pt x="0" y="0"/>
                  </a:lnTo>
                  <a:lnTo>
                    <a:pt x="42" y="34"/>
                  </a:lnTo>
                  <a:lnTo>
                    <a:pt x="76" y="89"/>
                  </a:lnTo>
                  <a:lnTo>
                    <a:pt x="119" y="184"/>
                  </a:lnTo>
                  <a:lnTo>
                    <a:pt x="127" y="286"/>
                  </a:lnTo>
                  <a:lnTo>
                    <a:pt x="102" y="388"/>
                  </a:lnTo>
                  <a:lnTo>
                    <a:pt x="68" y="470"/>
                  </a:lnTo>
                  <a:lnTo>
                    <a:pt x="76" y="517"/>
                  </a:lnTo>
                  <a:lnTo>
                    <a:pt x="110" y="551"/>
                  </a:lnTo>
                  <a:lnTo>
                    <a:pt x="485" y="551"/>
                  </a:lnTo>
                  <a:lnTo>
                    <a:pt x="451" y="517"/>
                  </a:lnTo>
                  <a:lnTo>
                    <a:pt x="442" y="463"/>
                  </a:lnTo>
                  <a:lnTo>
                    <a:pt x="476" y="381"/>
                  </a:lnTo>
                  <a:lnTo>
                    <a:pt x="502" y="273"/>
                  </a:lnTo>
                  <a:lnTo>
                    <a:pt x="510" y="184"/>
                  </a:lnTo>
                  <a:lnTo>
                    <a:pt x="485" y="89"/>
                  </a:lnTo>
                  <a:lnTo>
                    <a:pt x="391" y="0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842" name="Line 170"/>
            <p:cNvSpPr>
              <a:spLocks noChangeShapeType="1"/>
            </p:cNvSpPr>
            <p:nvPr/>
          </p:nvSpPr>
          <p:spPr bwMode="auto">
            <a:xfrm flipH="1">
              <a:off x="892" y="1062"/>
              <a:ext cx="333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3" name="Line 171"/>
            <p:cNvSpPr>
              <a:spLocks noChangeShapeType="1"/>
            </p:cNvSpPr>
            <p:nvPr/>
          </p:nvSpPr>
          <p:spPr bwMode="auto">
            <a:xfrm flipH="1">
              <a:off x="909" y="1123"/>
              <a:ext cx="333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4" name="Line 172"/>
            <p:cNvSpPr>
              <a:spLocks noChangeShapeType="1"/>
            </p:cNvSpPr>
            <p:nvPr/>
          </p:nvSpPr>
          <p:spPr bwMode="auto">
            <a:xfrm flipH="1">
              <a:off x="901" y="1157"/>
              <a:ext cx="333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5" name="Line 173"/>
            <p:cNvSpPr>
              <a:spLocks noChangeShapeType="1"/>
            </p:cNvSpPr>
            <p:nvPr/>
          </p:nvSpPr>
          <p:spPr bwMode="auto">
            <a:xfrm flipH="1">
              <a:off x="909" y="1096"/>
              <a:ext cx="325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6" name="Line 174"/>
            <p:cNvSpPr>
              <a:spLocks noChangeShapeType="1"/>
            </p:cNvSpPr>
            <p:nvPr/>
          </p:nvSpPr>
          <p:spPr bwMode="auto">
            <a:xfrm flipH="1">
              <a:off x="943" y="1185"/>
              <a:ext cx="308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7" name="Line 175"/>
            <p:cNvSpPr>
              <a:spLocks noChangeShapeType="1"/>
            </p:cNvSpPr>
            <p:nvPr/>
          </p:nvSpPr>
          <p:spPr bwMode="auto">
            <a:xfrm flipH="1">
              <a:off x="901" y="1225"/>
              <a:ext cx="32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8" name="Line 176"/>
            <p:cNvSpPr>
              <a:spLocks noChangeShapeType="1"/>
            </p:cNvSpPr>
            <p:nvPr/>
          </p:nvSpPr>
          <p:spPr bwMode="auto">
            <a:xfrm flipH="1">
              <a:off x="875" y="1450"/>
              <a:ext cx="308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49" name="Line 177"/>
            <p:cNvSpPr>
              <a:spLocks noChangeShapeType="1"/>
            </p:cNvSpPr>
            <p:nvPr/>
          </p:nvSpPr>
          <p:spPr bwMode="auto">
            <a:xfrm flipH="1">
              <a:off x="858" y="1361"/>
              <a:ext cx="35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0" name="Line 178"/>
            <p:cNvSpPr>
              <a:spLocks noChangeShapeType="1"/>
            </p:cNvSpPr>
            <p:nvPr/>
          </p:nvSpPr>
          <p:spPr bwMode="auto">
            <a:xfrm>
              <a:off x="905" y="1021"/>
              <a:ext cx="265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1" name="Line 179"/>
            <p:cNvSpPr>
              <a:spLocks noChangeShapeType="1"/>
            </p:cNvSpPr>
            <p:nvPr/>
          </p:nvSpPr>
          <p:spPr bwMode="auto">
            <a:xfrm>
              <a:off x="837" y="974"/>
              <a:ext cx="299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2" name="Line 180"/>
            <p:cNvSpPr>
              <a:spLocks noChangeShapeType="1"/>
            </p:cNvSpPr>
            <p:nvPr/>
          </p:nvSpPr>
          <p:spPr bwMode="auto">
            <a:xfrm>
              <a:off x="930" y="1287"/>
              <a:ext cx="266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3" name="Line 181"/>
            <p:cNvSpPr>
              <a:spLocks noChangeShapeType="1"/>
            </p:cNvSpPr>
            <p:nvPr/>
          </p:nvSpPr>
          <p:spPr bwMode="auto">
            <a:xfrm>
              <a:off x="896" y="1423"/>
              <a:ext cx="249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4" name="Line 182"/>
            <p:cNvSpPr>
              <a:spLocks noChangeShapeType="1"/>
            </p:cNvSpPr>
            <p:nvPr/>
          </p:nvSpPr>
          <p:spPr bwMode="auto">
            <a:xfrm>
              <a:off x="922" y="1389"/>
              <a:ext cx="27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5" name="Line 183"/>
            <p:cNvSpPr>
              <a:spLocks noChangeShapeType="1"/>
            </p:cNvSpPr>
            <p:nvPr/>
          </p:nvSpPr>
          <p:spPr bwMode="auto">
            <a:xfrm>
              <a:off x="879" y="1341"/>
              <a:ext cx="300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6" name="Line 184"/>
            <p:cNvSpPr>
              <a:spLocks noChangeShapeType="1"/>
            </p:cNvSpPr>
            <p:nvPr/>
          </p:nvSpPr>
          <p:spPr bwMode="auto">
            <a:xfrm>
              <a:off x="922" y="1314"/>
              <a:ext cx="248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57" name="Line 185"/>
            <p:cNvSpPr>
              <a:spLocks noChangeShapeType="1"/>
            </p:cNvSpPr>
            <p:nvPr/>
          </p:nvSpPr>
          <p:spPr bwMode="auto">
            <a:xfrm>
              <a:off x="922" y="1239"/>
              <a:ext cx="299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199"/>
          <p:cNvGrpSpPr>
            <a:grpSpLocks/>
          </p:cNvGrpSpPr>
          <p:nvPr/>
        </p:nvGrpSpPr>
        <p:grpSpPr bwMode="auto">
          <a:xfrm>
            <a:off x="708025" y="1577975"/>
            <a:ext cx="946150" cy="958850"/>
            <a:chOff x="446" y="994"/>
            <a:chExt cx="596" cy="604"/>
          </a:xfrm>
        </p:grpSpPr>
        <p:sp>
          <p:nvSpPr>
            <p:cNvPr id="28859" name="Rectangle 187"/>
            <p:cNvSpPr>
              <a:spLocks noChangeArrowheads="1"/>
            </p:cNvSpPr>
            <p:nvPr/>
          </p:nvSpPr>
          <p:spPr bwMode="auto">
            <a:xfrm>
              <a:off x="497" y="994"/>
              <a:ext cx="545" cy="562"/>
            </a:xfrm>
            <a:prstGeom prst="rect">
              <a:avLst/>
            </a:prstGeom>
            <a:solidFill>
              <a:srgbClr val="0C0B5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0" name="Line 188"/>
            <p:cNvSpPr>
              <a:spLocks noChangeShapeType="1"/>
            </p:cNvSpPr>
            <p:nvPr/>
          </p:nvSpPr>
          <p:spPr bwMode="auto">
            <a:xfrm>
              <a:off x="483" y="1020"/>
              <a:ext cx="181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1" name="Line 189"/>
            <p:cNvSpPr>
              <a:spLocks noChangeShapeType="1"/>
            </p:cNvSpPr>
            <p:nvPr/>
          </p:nvSpPr>
          <p:spPr bwMode="auto">
            <a:xfrm>
              <a:off x="548" y="1014"/>
              <a:ext cx="358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2" name="Line 190"/>
            <p:cNvSpPr>
              <a:spLocks noChangeShapeType="1"/>
            </p:cNvSpPr>
            <p:nvPr/>
          </p:nvSpPr>
          <p:spPr bwMode="auto">
            <a:xfrm>
              <a:off x="590" y="1035"/>
              <a:ext cx="402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63" name="Line 191"/>
            <p:cNvSpPr>
              <a:spLocks noChangeShapeType="1"/>
            </p:cNvSpPr>
            <p:nvPr/>
          </p:nvSpPr>
          <p:spPr bwMode="auto">
            <a:xfrm>
              <a:off x="505" y="1008"/>
              <a:ext cx="444" cy="0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196"/>
            <p:cNvGrpSpPr>
              <a:grpSpLocks/>
            </p:cNvGrpSpPr>
            <p:nvPr/>
          </p:nvGrpSpPr>
          <p:grpSpPr bwMode="auto">
            <a:xfrm>
              <a:off x="446" y="995"/>
              <a:ext cx="52" cy="603"/>
              <a:chOff x="446" y="995"/>
              <a:chExt cx="52" cy="603"/>
            </a:xfrm>
          </p:grpSpPr>
          <p:sp>
            <p:nvSpPr>
              <p:cNvPr id="28864" name="Arc 192"/>
              <p:cNvSpPr>
                <a:spLocks/>
              </p:cNvSpPr>
              <p:nvPr/>
            </p:nvSpPr>
            <p:spPr bwMode="auto">
              <a:xfrm>
                <a:off x="455" y="1017"/>
                <a:ext cx="22" cy="23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21600 w 21600"/>
                  <a:gd name="T1" fmla="*/ 22559 h 22559"/>
                  <a:gd name="T2" fmla="*/ 22 w 21600"/>
                  <a:gd name="T3" fmla="*/ 0 h 22559"/>
                  <a:gd name="T4" fmla="*/ 21600 w 216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1600" y="22559"/>
                    </a:move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-1"/>
                    </a:cubicBezTo>
                  </a:path>
                  <a:path w="21600" h="22559" stroke="0" extrusionOk="0">
                    <a:moveTo>
                      <a:pt x="21600" y="22559"/>
                    </a:move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-1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solidFill>
                <a:srgbClr val="0C0B58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65" name="Arc 193"/>
              <p:cNvSpPr>
                <a:spLocks/>
              </p:cNvSpPr>
              <p:nvPr/>
            </p:nvSpPr>
            <p:spPr bwMode="auto">
              <a:xfrm>
                <a:off x="464" y="995"/>
                <a:ext cx="34" cy="23"/>
              </a:xfrm>
              <a:custGeom>
                <a:avLst/>
                <a:gdLst>
                  <a:gd name="G0" fmla="+- 21579 0 0"/>
                  <a:gd name="G1" fmla="+- 21600 0 0"/>
                  <a:gd name="G2" fmla="+- 21600 0 0"/>
                  <a:gd name="T0" fmla="*/ 0 w 34603"/>
                  <a:gd name="T1" fmla="*/ 20663 h 21600"/>
                  <a:gd name="T2" fmla="*/ 34603 w 34603"/>
                  <a:gd name="T3" fmla="*/ 4369 h 21600"/>
                  <a:gd name="T4" fmla="*/ 21579 w 3460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603" h="21600" fill="none" extrusionOk="0">
                    <a:moveTo>
                      <a:pt x="-1" y="20662"/>
                    </a:moveTo>
                    <a:cubicBezTo>
                      <a:pt x="501" y="9108"/>
                      <a:pt x="10014" y="-1"/>
                      <a:pt x="21579" y="0"/>
                    </a:cubicBezTo>
                    <a:cubicBezTo>
                      <a:pt x="26280" y="0"/>
                      <a:pt x="30853" y="1533"/>
                      <a:pt x="34603" y="4368"/>
                    </a:cubicBezTo>
                  </a:path>
                  <a:path w="34603" h="21600" stroke="0" extrusionOk="0">
                    <a:moveTo>
                      <a:pt x="-1" y="20662"/>
                    </a:moveTo>
                    <a:cubicBezTo>
                      <a:pt x="501" y="9108"/>
                      <a:pt x="10014" y="-1"/>
                      <a:pt x="21579" y="0"/>
                    </a:cubicBezTo>
                    <a:cubicBezTo>
                      <a:pt x="26280" y="0"/>
                      <a:pt x="30853" y="1533"/>
                      <a:pt x="34603" y="4368"/>
                    </a:cubicBezTo>
                    <a:lnTo>
                      <a:pt x="21579" y="21600"/>
                    </a:lnTo>
                    <a:close/>
                  </a:path>
                </a:pathLst>
              </a:custGeom>
              <a:solidFill>
                <a:srgbClr val="0C0B58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66" name="Arc 194"/>
              <p:cNvSpPr>
                <a:spLocks/>
              </p:cNvSpPr>
              <p:nvPr/>
            </p:nvSpPr>
            <p:spPr bwMode="auto">
              <a:xfrm>
                <a:off x="455" y="1575"/>
                <a:ext cx="22" cy="23"/>
              </a:xfrm>
              <a:custGeom>
                <a:avLst/>
                <a:gdLst>
                  <a:gd name="G0" fmla="+- 21600 0 0"/>
                  <a:gd name="G1" fmla="+- 959 0 0"/>
                  <a:gd name="G2" fmla="+- 21600 0 0"/>
                  <a:gd name="T0" fmla="*/ 21600 w 21600"/>
                  <a:gd name="T1" fmla="*/ 22559 h 22559"/>
                  <a:gd name="T2" fmla="*/ 22 w 21600"/>
                  <a:gd name="T3" fmla="*/ 0 h 22559"/>
                  <a:gd name="T4" fmla="*/ 21600 w 21600"/>
                  <a:gd name="T5" fmla="*/ 959 h 225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2559" fill="none" extrusionOk="0">
                    <a:moveTo>
                      <a:pt x="21600" y="22559"/>
                    </a:move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-1"/>
                    </a:cubicBezTo>
                  </a:path>
                  <a:path w="21600" h="22559" stroke="0" extrusionOk="0">
                    <a:moveTo>
                      <a:pt x="21600" y="22559"/>
                    </a:moveTo>
                    <a:cubicBezTo>
                      <a:pt x="9670" y="22559"/>
                      <a:pt x="0" y="12888"/>
                      <a:pt x="0" y="959"/>
                    </a:cubicBezTo>
                    <a:cubicBezTo>
                      <a:pt x="-1" y="639"/>
                      <a:pt x="7" y="319"/>
                      <a:pt x="21" y="-1"/>
                    </a:cubicBezTo>
                    <a:lnTo>
                      <a:pt x="21600" y="959"/>
                    </a:lnTo>
                    <a:close/>
                  </a:path>
                </a:pathLst>
              </a:custGeom>
              <a:solidFill>
                <a:srgbClr val="0C0B58"/>
              </a:solidFill>
              <a:ln w="12700" cap="rnd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867" name="Line 195"/>
              <p:cNvSpPr>
                <a:spLocks noChangeShapeType="1"/>
              </p:cNvSpPr>
              <p:nvPr/>
            </p:nvSpPr>
            <p:spPr bwMode="auto">
              <a:xfrm>
                <a:off x="446" y="1014"/>
                <a:ext cx="0" cy="556"/>
              </a:xfrm>
              <a:prstGeom prst="line">
                <a:avLst/>
              </a:prstGeom>
              <a:noFill/>
              <a:ln w="1270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8869" name="Rectangle 197"/>
            <p:cNvSpPr>
              <a:spLocks noChangeArrowheads="1"/>
            </p:cNvSpPr>
            <p:nvPr/>
          </p:nvSpPr>
          <p:spPr bwMode="auto">
            <a:xfrm>
              <a:off x="480" y="1048"/>
              <a:ext cx="511" cy="549"/>
            </a:xfrm>
            <a:prstGeom prst="rect">
              <a:avLst/>
            </a:prstGeom>
            <a:solidFill>
              <a:srgbClr val="0C0B58"/>
            </a:solidFill>
            <a:ln w="12700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870" name="Line 198"/>
            <p:cNvSpPr>
              <a:spLocks noChangeShapeType="1"/>
            </p:cNvSpPr>
            <p:nvPr/>
          </p:nvSpPr>
          <p:spPr bwMode="auto">
            <a:xfrm>
              <a:off x="1024" y="1014"/>
              <a:ext cx="0" cy="515"/>
            </a:xfrm>
            <a:prstGeom prst="line">
              <a:avLst/>
            </a:prstGeom>
            <a:noFill/>
            <a:ln w="127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872" name="Rectangle 200"/>
          <p:cNvSpPr>
            <a:spLocks noChangeArrowheads="1"/>
          </p:cNvSpPr>
          <p:nvPr/>
        </p:nvSpPr>
        <p:spPr bwMode="auto">
          <a:xfrm>
            <a:off x="762000" y="1795463"/>
            <a:ext cx="27305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latin typeface="Helvetica" charset="0"/>
              </a:rPr>
              <a:t>C</a:t>
            </a:r>
          </a:p>
        </p:txBody>
      </p:sp>
      <p:sp>
        <p:nvSpPr>
          <p:cNvPr id="28873" name="Rectangle 201"/>
          <p:cNvSpPr>
            <a:spLocks noChangeArrowheads="1"/>
          </p:cNvSpPr>
          <p:nvPr/>
        </p:nvSpPr>
        <p:spPr bwMode="auto">
          <a:xfrm>
            <a:off x="879475" y="1795463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latin typeface="Helvetica" charset="0"/>
              </a:rPr>
              <a:t>o</a:t>
            </a:r>
          </a:p>
        </p:txBody>
      </p:sp>
      <p:sp>
        <p:nvSpPr>
          <p:cNvPr id="28874" name="Rectangle 202"/>
          <p:cNvSpPr>
            <a:spLocks noChangeArrowheads="1"/>
          </p:cNvSpPr>
          <p:nvPr/>
        </p:nvSpPr>
        <p:spPr bwMode="auto">
          <a:xfrm>
            <a:off x="979488" y="1795463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latin typeface="Helvetica" charset="0"/>
              </a:rPr>
              <a:t>n</a:t>
            </a:r>
          </a:p>
        </p:txBody>
      </p:sp>
      <p:sp>
        <p:nvSpPr>
          <p:cNvPr id="28875" name="Rectangle 203"/>
          <p:cNvSpPr>
            <a:spLocks noChangeArrowheads="1"/>
          </p:cNvSpPr>
          <p:nvPr/>
        </p:nvSpPr>
        <p:spPr bwMode="auto">
          <a:xfrm>
            <a:off x="1077913" y="1795463"/>
            <a:ext cx="22383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latin typeface="Helvetica" charset="0"/>
              </a:rPr>
              <a:t>t</a:t>
            </a:r>
          </a:p>
        </p:txBody>
      </p:sp>
      <p:sp>
        <p:nvSpPr>
          <p:cNvPr id="28876" name="Rectangle 204"/>
          <p:cNvSpPr>
            <a:spLocks noChangeArrowheads="1"/>
          </p:cNvSpPr>
          <p:nvPr/>
        </p:nvSpPr>
        <p:spPr bwMode="auto">
          <a:xfrm>
            <a:off x="1131888" y="1795463"/>
            <a:ext cx="23018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latin typeface="Helvetica" charset="0"/>
              </a:rPr>
              <a:t>r</a:t>
            </a:r>
          </a:p>
        </p:txBody>
      </p:sp>
      <p:sp>
        <p:nvSpPr>
          <p:cNvPr id="28877" name="Rectangle 205"/>
          <p:cNvSpPr>
            <a:spLocks noChangeArrowheads="1"/>
          </p:cNvSpPr>
          <p:nvPr/>
        </p:nvSpPr>
        <p:spPr bwMode="auto">
          <a:xfrm>
            <a:off x="1195388" y="1795463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latin typeface="Helvetica" charset="0"/>
              </a:rPr>
              <a:t>a</a:t>
            </a:r>
          </a:p>
        </p:txBody>
      </p:sp>
      <p:sp>
        <p:nvSpPr>
          <p:cNvPr id="28878" name="Rectangle 206"/>
          <p:cNvSpPr>
            <a:spLocks noChangeArrowheads="1"/>
          </p:cNvSpPr>
          <p:nvPr/>
        </p:nvSpPr>
        <p:spPr bwMode="auto">
          <a:xfrm>
            <a:off x="1284288" y="1795463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latin typeface="Helvetica" charset="0"/>
              </a:rPr>
              <a:t>c</a:t>
            </a:r>
          </a:p>
        </p:txBody>
      </p:sp>
      <p:sp>
        <p:nvSpPr>
          <p:cNvPr id="28879" name="Rectangle 207"/>
          <p:cNvSpPr>
            <a:spLocks noChangeArrowheads="1"/>
          </p:cNvSpPr>
          <p:nvPr/>
        </p:nvSpPr>
        <p:spPr bwMode="auto">
          <a:xfrm>
            <a:off x="1374775" y="1795463"/>
            <a:ext cx="223838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FFFFFF"/>
                </a:solidFill>
                <a:latin typeface="Helvetica" charset="0"/>
              </a:rPr>
              <a:t>t</a:t>
            </a:r>
          </a:p>
        </p:txBody>
      </p:sp>
      <p:sp>
        <p:nvSpPr>
          <p:cNvPr id="28880" name="Rectangle 208"/>
          <p:cNvSpPr>
            <a:spLocks noChangeArrowheads="1"/>
          </p:cNvSpPr>
          <p:nvPr/>
        </p:nvSpPr>
        <p:spPr bwMode="auto">
          <a:xfrm>
            <a:off x="750888" y="2065338"/>
            <a:ext cx="2206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•</a:t>
            </a:r>
          </a:p>
        </p:txBody>
      </p:sp>
      <p:sp>
        <p:nvSpPr>
          <p:cNvPr id="28881" name="Rectangle 209"/>
          <p:cNvSpPr>
            <a:spLocks noChangeArrowheads="1"/>
          </p:cNvSpPr>
          <p:nvPr/>
        </p:nvSpPr>
        <p:spPr bwMode="auto">
          <a:xfrm>
            <a:off x="798513" y="2065338"/>
            <a:ext cx="212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 </a:t>
            </a:r>
          </a:p>
        </p:txBody>
      </p:sp>
      <p:sp>
        <p:nvSpPr>
          <p:cNvPr id="28882" name="Rectangle 210"/>
          <p:cNvSpPr>
            <a:spLocks noChangeArrowheads="1"/>
          </p:cNvSpPr>
          <p:nvPr/>
        </p:nvSpPr>
        <p:spPr bwMode="auto">
          <a:xfrm>
            <a:off x="836613" y="2065338"/>
            <a:ext cx="257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S</a:t>
            </a:r>
          </a:p>
        </p:txBody>
      </p:sp>
      <p:sp>
        <p:nvSpPr>
          <p:cNvPr id="28883" name="Rectangle 211"/>
          <p:cNvSpPr>
            <a:spLocks noChangeArrowheads="1"/>
          </p:cNvSpPr>
          <p:nvPr/>
        </p:nvSpPr>
        <p:spPr bwMode="auto">
          <a:xfrm>
            <a:off x="927100" y="2065338"/>
            <a:ext cx="24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c</a:t>
            </a:r>
          </a:p>
        </p:txBody>
      </p:sp>
      <p:sp>
        <p:nvSpPr>
          <p:cNvPr id="28884" name="Rectangle 212"/>
          <p:cNvSpPr>
            <a:spLocks noChangeArrowheads="1"/>
          </p:cNvSpPr>
          <p:nvPr/>
        </p:nvSpPr>
        <p:spPr bwMode="auto">
          <a:xfrm>
            <a:off x="1001713" y="2065338"/>
            <a:ext cx="2508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h</a:t>
            </a:r>
          </a:p>
        </p:txBody>
      </p:sp>
      <p:sp>
        <p:nvSpPr>
          <p:cNvPr id="28885" name="Rectangle 213"/>
          <p:cNvSpPr>
            <a:spLocks noChangeArrowheads="1"/>
          </p:cNvSpPr>
          <p:nvPr/>
        </p:nvSpPr>
        <p:spPr bwMode="auto">
          <a:xfrm>
            <a:off x="1084263" y="2065338"/>
            <a:ext cx="24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e</a:t>
            </a:r>
          </a:p>
        </p:txBody>
      </p:sp>
      <p:sp>
        <p:nvSpPr>
          <p:cNvPr id="28886" name="Rectangle 214"/>
          <p:cNvSpPr>
            <a:spLocks noChangeArrowheads="1"/>
          </p:cNvSpPr>
          <p:nvPr/>
        </p:nvSpPr>
        <p:spPr bwMode="auto">
          <a:xfrm>
            <a:off x="1158875" y="2065338"/>
            <a:ext cx="2508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d</a:t>
            </a:r>
          </a:p>
        </p:txBody>
      </p:sp>
      <p:sp>
        <p:nvSpPr>
          <p:cNvPr id="28887" name="Rectangle 215"/>
          <p:cNvSpPr>
            <a:spLocks noChangeArrowheads="1"/>
          </p:cNvSpPr>
          <p:nvPr/>
        </p:nvSpPr>
        <p:spPr bwMode="auto">
          <a:xfrm>
            <a:off x="1241425" y="2065338"/>
            <a:ext cx="2508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u</a:t>
            </a:r>
          </a:p>
        </p:txBody>
      </p:sp>
      <p:sp>
        <p:nvSpPr>
          <p:cNvPr id="28888" name="Rectangle 216"/>
          <p:cNvSpPr>
            <a:spLocks noChangeArrowheads="1"/>
          </p:cNvSpPr>
          <p:nvPr/>
        </p:nvSpPr>
        <p:spPr bwMode="auto">
          <a:xfrm>
            <a:off x="1323975" y="2065338"/>
            <a:ext cx="212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l</a:t>
            </a:r>
          </a:p>
        </p:txBody>
      </p:sp>
      <p:sp>
        <p:nvSpPr>
          <p:cNvPr id="28889" name="Rectangle 217"/>
          <p:cNvSpPr>
            <a:spLocks noChangeArrowheads="1"/>
          </p:cNvSpPr>
          <p:nvPr/>
        </p:nvSpPr>
        <p:spPr bwMode="auto">
          <a:xfrm>
            <a:off x="1362075" y="2065338"/>
            <a:ext cx="24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e</a:t>
            </a:r>
          </a:p>
        </p:txBody>
      </p:sp>
      <p:sp>
        <p:nvSpPr>
          <p:cNvPr id="28890" name="Rectangle 218"/>
          <p:cNvSpPr>
            <a:spLocks noChangeArrowheads="1"/>
          </p:cNvSpPr>
          <p:nvPr/>
        </p:nvSpPr>
        <p:spPr bwMode="auto">
          <a:xfrm>
            <a:off x="1436688" y="2065338"/>
            <a:ext cx="1809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endParaRPr lang="en-US" sz="900">
              <a:solidFill>
                <a:srgbClr val="FFFFFF"/>
              </a:solidFill>
              <a:latin typeface="Helvetica" charset="0"/>
            </a:endParaRPr>
          </a:p>
          <a:p>
            <a:endParaRPr lang="en-US" sz="900">
              <a:solidFill>
                <a:srgbClr val="FFFFFF"/>
              </a:solidFill>
              <a:latin typeface="Helvetica" charset="0"/>
            </a:endParaRPr>
          </a:p>
        </p:txBody>
      </p:sp>
      <p:sp>
        <p:nvSpPr>
          <p:cNvPr id="28891" name="Rectangle 219"/>
          <p:cNvSpPr>
            <a:spLocks noChangeArrowheads="1"/>
          </p:cNvSpPr>
          <p:nvPr/>
        </p:nvSpPr>
        <p:spPr bwMode="auto">
          <a:xfrm>
            <a:off x="750888" y="2184400"/>
            <a:ext cx="220662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•</a:t>
            </a:r>
          </a:p>
        </p:txBody>
      </p:sp>
      <p:sp>
        <p:nvSpPr>
          <p:cNvPr id="28892" name="Rectangle 220"/>
          <p:cNvSpPr>
            <a:spLocks noChangeArrowheads="1"/>
          </p:cNvSpPr>
          <p:nvPr/>
        </p:nvSpPr>
        <p:spPr bwMode="auto">
          <a:xfrm>
            <a:off x="798513" y="2184400"/>
            <a:ext cx="2127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 </a:t>
            </a:r>
          </a:p>
        </p:txBody>
      </p:sp>
      <p:sp>
        <p:nvSpPr>
          <p:cNvPr id="28893" name="Rectangle 221"/>
          <p:cNvSpPr>
            <a:spLocks noChangeArrowheads="1"/>
          </p:cNvSpPr>
          <p:nvPr/>
        </p:nvSpPr>
        <p:spPr bwMode="auto">
          <a:xfrm>
            <a:off x="836613" y="2184400"/>
            <a:ext cx="2571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S</a:t>
            </a:r>
          </a:p>
        </p:txBody>
      </p:sp>
      <p:sp>
        <p:nvSpPr>
          <p:cNvPr id="28894" name="Rectangle 222"/>
          <p:cNvSpPr>
            <a:spLocks noChangeArrowheads="1"/>
          </p:cNvSpPr>
          <p:nvPr/>
        </p:nvSpPr>
        <p:spPr bwMode="auto">
          <a:xfrm>
            <a:off x="927100" y="2184400"/>
            <a:ext cx="2508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p</a:t>
            </a:r>
          </a:p>
        </p:txBody>
      </p:sp>
      <p:sp>
        <p:nvSpPr>
          <p:cNvPr id="28895" name="Rectangle 223"/>
          <p:cNvSpPr>
            <a:spLocks noChangeArrowheads="1"/>
          </p:cNvSpPr>
          <p:nvPr/>
        </p:nvSpPr>
        <p:spPr bwMode="auto">
          <a:xfrm>
            <a:off x="1008063" y="2184400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e</a:t>
            </a:r>
          </a:p>
        </p:txBody>
      </p:sp>
      <p:sp>
        <p:nvSpPr>
          <p:cNvPr id="28896" name="Rectangle 224"/>
          <p:cNvSpPr>
            <a:spLocks noChangeArrowheads="1"/>
          </p:cNvSpPr>
          <p:nvPr/>
        </p:nvSpPr>
        <p:spPr bwMode="auto">
          <a:xfrm>
            <a:off x="1084263" y="2184400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c</a:t>
            </a:r>
          </a:p>
        </p:txBody>
      </p:sp>
      <p:sp>
        <p:nvSpPr>
          <p:cNvPr id="28897" name="Rectangle 225"/>
          <p:cNvSpPr>
            <a:spLocks noChangeArrowheads="1"/>
          </p:cNvSpPr>
          <p:nvPr/>
        </p:nvSpPr>
        <p:spPr bwMode="auto">
          <a:xfrm>
            <a:off x="1158875" y="2184400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s</a:t>
            </a:r>
          </a:p>
        </p:txBody>
      </p:sp>
      <p:sp>
        <p:nvSpPr>
          <p:cNvPr id="28898" name="Rectangle 226"/>
          <p:cNvSpPr>
            <a:spLocks noChangeArrowheads="1"/>
          </p:cNvSpPr>
          <p:nvPr/>
        </p:nvSpPr>
        <p:spPr bwMode="auto">
          <a:xfrm>
            <a:off x="1233488" y="2184400"/>
            <a:ext cx="1809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endParaRPr lang="en-US" sz="900">
              <a:solidFill>
                <a:srgbClr val="FFFFFF"/>
              </a:solidFill>
              <a:latin typeface="Helvetica" charset="0"/>
            </a:endParaRPr>
          </a:p>
          <a:p>
            <a:endParaRPr lang="en-US" sz="900">
              <a:solidFill>
                <a:srgbClr val="FFFFFF"/>
              </a:solidFill>
              <a:latin typeface="Helvetica" charset="0"/>
            </a:endParaRPr>
          </a:p>
        </p:txBody>
      </p:sp>
      <p:sp>
        <p:nvSpPr>
          <p:cNvPr id="28899" name="Rectangle 227"/>
          <p:cNvSpPr>
            <a:spLocks noChangeArrowheads="1"/>
          </p:cNvSpPr>
          <p:nvPr/>
        </p:nvSpPr>
        <p:spPr bwMode="auto">
          <a:xfrm>
            <a:off x="750888" y="2303463"/>
            <a:ext cx="220662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•</a:t>
            </a:r>
          </a:p>
        </p:txBody>
      </p:sp>
      <p:sp>
        <p:nvSpPr>
          <p:cNvPr id="28900" name="Rectangle 228"/>
          <p:cNvSpPr>
            <a:spLocks noChangeArrowheads="1"/>
          </p:cNvSpPr>
          <p:nvPr/>
        </p:nvSpPr>
        <p:spPr bwMode="auto">
          <a:xfrm>
            <a:off x="798513" y="2303463"/>
            <a:ext cx="212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 </a:t>
            </a:r>
          </a:p>
        </p:txBody>
      </p:sp>
      <p:sp>
        <p:nvSpPr>
          <p:cNvPr id="28901" name="Rectangle 229"/>
          <p:cNvSpPr>
            <a:spLocks noChangeArrowheads="1"/>
          </p:cNvSpPr>
          <p:nvPr/>
        </p:nvSpPr>
        <p:spPr bwMode="auto">
          <a:xfrm>
            <a:off x="836613" y="2303463"/>
            <a:ext cx="257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S</a:t>
            </a:r>
          </a:p>
        </p:txBody>
      </p:sp>
      <p:sp>
        <p:nvSpPr>
          <p:cNvPr id="28902" name="Rectangle 230"/>
          <p:cNvSpPr>
            <a:spLocks noChangeArrowheads="1"/>
          </p:cNvSpPr>
          <p:nvPr/>
        </p:nvSpPr>
        <p:spPr bwMode="auto">
          <a:xfrm>
            <a:off x="927100" y="2303463"/>
            <a:ext cx="2698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O</a:t>
            </a:r>
          </a:p>
        </p:txBody>
      </p:sp>
      <p:sp>
        <p:nvSpPr>
          <p:cNvPr id="28903" name="Rectangle 231"/>
          <p:cNvSpPr>
            <a:spLocks noChangeArrowheads="1"/>
          </p:cNvSpPr>
          <p:nvPr/>
        </p:nvSpPr>
        <p:spPr bwMode="auto">
          <a:xfrm>
            <a:off x="1031875" y="2303463"/>
            <a:ext cx="2889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FFFFFF"/>
                </a:solidFill>
                <a:latin typeface="Helvetica" charset="0"/>
              </a:rPr>
              <a:t>W</a:t>
            </a:r>
          </a:p>
        </p:txBody>
      </p:sp>
      <p:grpSp>
        <p:nvGrpSpPr>
          <p:cNvPr id="9" name="Group 234"/>
          <p:cNvGrpSpPr>
            <a:grpSpLocks/>
          </p:cNvGrpSpPr>
          <p:nvPr/>
        </p:nvGrpSpPr>
        <p:grpSpPr bwMode="auto">
          <a:xfrm>
            <a:off x="2078038" y="2262188"/>
            <a:ext cx="461962" cy="414337"/>
            <a:chOff x="1309" y="1425"/>
            <a:chExt cx="291" cy="261"/>
          </a:xfrm>
        </p:grpSpPr>
        <p:sp>
          <p:nvSpPr>
            <p:cNvPr id="28904" name="Freeform 232"/>
            <p:cNvSpPr>
              <a:spLocks/>
            </p:cNvSpPr>
            <p:nvPr/>
          </p:nvSpPr>
          <p:spPr bwMode="auto">
            <a:xfrm>
              <a:off x="1479" y="1425"/>
              <a:ext cx="121" cy="95"/>
            </a:xfrm>
            <a:custGeom>
              <a:avLst/>
              <a:gdLst/>
              <a:ahLst/>
              <a:cxnLst>
                <a:cxn ang="0">
                  <a:pos x="120" y="0"/>
                </a:cxn>
                <a:cxn ang="0">
                  <a:pos x="49" y="94"/>
                </a:cxn>
                <a:cxn ang="0">
                  <a:pos x="24" y="82"/>
                </a:cxn>
                <a:cxn ang="0">
                  <a:pos x="0" y="63"/>
                </a:cxn>
                <a:cxn ang="0">
                  <a:pos x="120" y="0"/>
                </a:cxn>
              </a:cxnLst>
              <a:rect l="0" t="0" r="r" b="b"/>
              <a:pathLst>
                <a:path w="121" h="95">
                  <a:moveTo>
                    <a:pt x="120" y="0"/>
                  </a:moveTo>
                  <a:lnTo>
                    <a:pt x="49" y="94"/>
                  </a:lnTo>
                  <a:lnTo>
                    <a:pt x="24" y="82"/>
                  </a:lnTo>
                  <a:lnTo>
                    <a:pt x="0" y="63"/>
                  </a:lnTo>
                  <a:lnTo>
                    <a:pt x="120" y="0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905" name="Line 233"/>
            <p:cNvSpPr>
              <a:spLocks noChangeShapeType="1"/>
            </p:cNvSpPr>
            <p:nvPr/>
          </p:nvSpPr>
          <p:spPr bwMode="auto">
            <a:xfrm flipV="1">
              <a:off x="1309" y="1507"/>
              <a:ext cx="196" cy="179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237"/>
          <p:cNvGrpSpPr>
            <a:grpSpLocks/>
          </p:cNvGrpSpPr>
          <p:nvPr/>
        </p:nvGrpSpPr>
        <p:grpSpPr bwMode="auto">
          <a:xfrm>
            <a:off x="1685925" y="2436813"/>
            <a:ext cx="1462088" cy="808037"/>
            <a:chOff x="1062" y="1535"/>
            <a:chExt cx="921" cy="509"/>
          </a:xfrm>
        </p:grpSpPr>
        <p:sp>
          <p:nvSpPr>
            <p:cNvPr id="28907" name="Freeform 235"/>
            <p:cNvSpPr>
              <a:spLocks/>
            </p:cNvSpPr>
            <p:nvPr/>
          </p:nvSpPr>
          <p:spPr bwMode="auto">
            <a:xfrm>
              <a:off x="1854" y="1956"/>
              <a:ext cx="129" cy="88"/>
            </a:xfrm>
            <a:custGeom>
              <a:avLst/>
              <a:gdLst/>
              <a:ahLst/>
              <a:cxnLst>
                <a:cxn ang="0">
                  <a:pos x="128" y="87"/>
                </a:cxn>
                <a:cxn ang="0">
                  <a:pos x="0" y="44"/>
                </a:cxn>
                <a:cxn ang="0">
                  <a:pos x="16" y="25"/>
                </a:cxn>
                <a:cxn ang="0">
                  <a:pos x="40" y="0"/>
                </a:cxn>
                <a:cxn ang="0">
                  <a:pos x="128" y="87"/>
                </a:cxn>
              </a:cxnLst>
              <a:rect l="0" t="0" r="r" b="b"/>
              <a:pathLst>
                <a:path w="129" h="88">
                  <a:moveTo>
                    <a:pt x="128" y="87"/>
                  </a:moveTo>
                  <a:lnTo>
                    <a:pt x="0" y="44"/>
                  </a:lnTo>
                  <a:lnTo>
                    <a:pt x="16" y="25"/>
                  </a:lnTo>
                  <a:lnTo>
                    <a:pt x="40" y="0"/>
                  </a:lnTo>
                  <a:lnTo>
                    <a:pt x="128" y="87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908" name="Line 236"/>
            <p:cNvSpPr>
              <a:spLocks noChangeShapeType="1"/>
            </p:cNvSpPr>
            <p:nvPr/>
          </p:nvSpPr>
          <p:spPr bwMode="auto">
            <a:xfrm>
              <a:off x="1062" y="1535"/>
              <a:ext cx="808" cy="449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910" name="Oval 238"/>
          <p:cNvSpPr>
            <a:spLocks noChangeArrowheads="1"/>
          </p:cNvSpPr>
          <p:nvPr/>
        </p:nvSpPr>
        <p:spPr bwMode="auto">
          <a:xfrm>
            <a:off x="2024063" y="2619375"/>
            <a:ext cx="109537" cy="84138"/>
          </a:xfrm>
          <a:prstGeom prst="ellipse">
            <a:avLst/>
          </a:prstGeom>
          <a:solidFill>
            <a:srgbClr val="FFFFFF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11" name="Oval 239"/>
          <p:cNvSpPr>
            <a:spLocks noChangeArrowheads="1"/>
          </p:cNvSpPr>
          <p:nvPr/>
        </p:nvSpPr>
        <p:spPr bwMode="auto">
          <a:xfrm>
            <a:off x="2024063" y="2620963"/>
            <a:ext cx="109537" cy="80962"/>
          </a:xfrm>
          <a:prstGeom prst="ellips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12" name="Line 240"/>
          <p:cNvSpPr>
            <a:spLocks noChangeShapeType="1"/>
          </p:cNvSpPr>
          <p:nvPr/>
        </p:nvSpPr>
        <p:spPr bwMode="auto">
          <a:xfrm>
            <a:off x="7270750" y="2322513"/>
            <a:ext cx="93503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13" name="Line 241"/>
          <p:cNvSpPr>
            <a:spLocks noChangeShapeType="1"/>
          </p:cNvSpPr>
          <p:nvPr/>
        </p:nvSpPr>
        <p:spPr bwMode="auto">
          <a:xfrm>
            <a:off x="6731000" y="2409825"/>
            <a:ext cx="148748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14" name="Line 242"/>
          <p:cNvSpPr>
            <a:spLocks noChangeShapeType="1"/>
          </p:cNvSpPr>
          <p:nvPr/>
        </p:nvSpPr>
        <p:spPr bwMode="auto">
          <a:xfrm>
            <a:off x="6731000" y="2506663"/>
            <a:ext cx="148748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15" name="Line 243"/>
          <p:cNvSpPr>
            <a:spLocks noChangeShapeType="1"/>
          </p:cNvSpPr>
          <p:nvPr/>
        </p:nvSpPr>
        <p:spPr bwMode="auto">
          <a:xfrm>
            <a:off x="6731000" y="2592388"/>
            <a:ext cx="148748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16" name="Line 244"/>
          <p:cNvSpPr>
            <a:spLocks noChangeShapeType="1"/>
          </p:cNvSpPr>
          <p:nvPr/>
        </p:nvSpPr>
        <p:spPr bwMode="auto">
          <a:xfrm>
            <a:off x="6731000" y="2690813"/>
            <a:ext cx="148748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17" name="Line 245"/>
          <p:cNvSpPr>
            <a:spLocks noChangeShapeType="1"/>
          </p:cNvSpPr>
          <p:nvPr/>
        </p:nvSpPr>
        <p:spPr bwMode="auto">
          <a:xfrm>
            <a:off x="6731000" y="2776538"/>
            <a:ext cx="1487488" cy="0"/>
          </a:xfrm>
          <a:prstGeom prst="line">
            <a:avLst/>
          </a:prstGeom>
          <a:noFill/>
          <a:ln w="12700">
            <a:solidFill>
              <a:srgbClr val="00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18" name="Rectangle 246"/>
          <p:cNvSpPr>
            <a:spLocks noChangeArrowheads="1"/>
          </p:cNvSpPr>
          <p:nvPr/>
        </p:nvSpPr>
        <p:spPr bwMode="auto">
          <a:xfrm>
            <a:off x="6640513" y="2217738"/>
            <a:ext cx="2508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 b="0">
                <a:solidFill>
                  <a:srgbClr val="0000CC"/>
                </a:solidFill>
                <a:latin typeface="Helvetica" charset="0"/>
              </a:rPr>
              <a:t>T</a:t>
            </a:r>
          </a:p>
        </p:txBody>
      </p:sp>
      <p:sp>
        <p:nvSpPr>
          <p:cNvPr id="28919" name="Rectangle 247"/>
          <p:cNvSpPr>
            <a:spLocks noChangeArrowheads="1"/>
          </p:cNvSpPr>
          <p:nvPr/>
        </p:nvSpPr>
        <p:spPr bwMode="auto">
          <a:xfrm>
            <a:off x="6707188" y="2217738"/>
            <a:ext cx="24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 b="0">
                <a:solidFill>
                  <a:srgbClr val="0000CC"/>
                </a:solidFill>
                <a:latin typeface="Helvetica" charset="0"/>
              </a:rPr>
              <a:t>a</a:t>
            </a:r>
          </a:p>
        </p:txBody>
      </p:sp>
      <p:sp>
        <p:nvSpPr>
          <p:cNvPr id="28920" name="Rectangle 248"/>
          <p:cNvSpPr>
            <a:spLocks noChangeArrowheads="1"/>
          </p:cNvSpPr>
          <p:nvPr/>
        </p:nvSpPr>
        <p:spPr bwMode="auto">
          <a:xfrm>
            <a:off x="6783388" y="22177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 b="0">
                <a:solidFill>
                  <a:srgbClr val="0000CC"/>
                </a:solidFill>
                <a:latin typeface="Helvetica" charset="0"/>
              </a:rPr>
              <a:t>s</a:t>
            </a:r>
          </a:p>
        </p:txBody>
      </p:sp>
      <p:sp>
        <p:nvSpPr>
          <p:cNvPr id="28921" name="Rectangle 249"/>
          <p:cNvSpPr>
            <a:spLocks noChangeArrowheads="1"/>
          </p:cNvSpPr>
          <p:nvPr/>
        </p:nvSpPr>
        <p:spPr bwMode="auto">
          <a:xfrm>
            <a:off x="6850063" y="2217738"/>
            <a:ext cx="2381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 b="0">
                <a:solidFill>
                  <a:srgbClr val="0000CC"/>
                </a:solidFill>
                <a:latin typeface="Helvetica" charset="0"/>
              </a:rPr>
              <a:t>k</a:t>
            </a:r>
          </a:p>
        </p:txBody>
      </p:sp>
      <p:sp>
        <p:nvSpPr>
          <p:cNvPr id="28922" name="Rectangle 250"/>
          <p:cNvSpPr>
            <a:spLocks noChangeArrowheads="1"/>
          </p:cNvSpPr>
          <p:nvPr/>
        </p:nvSpPr>
        <p:spPr bwMode="auto">
          <a:xfrm>
            <a:off x="6918325" y="2217738"/>
            <a:ext cx="212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 b="0">
                <a:solidFill>
                  <a:srgbClr val="0000CC"/>
                </a:solidFill>
                <a:latin typeface="Helvetica" charset="0"/>
              </a:rPr>
              <a:t> </a:t>
            </a:r>
          </a:p>
        </p:txBody>
      </p:sp>
      <p:sp>
        <p:nvSpPr>
          <p:cNvPr id="28923" name="Rectangle 251"/>
          <p:cNvSpPr>
            <a:spLocks noChangeArrowheads="1"/>
          </p:cNvSpPr>
          <p:nvPr/>
        </p:nvSpPr>
        <p:spPr bwMode="auto">
          <a:xfrm>
            <a:off x="6954838" y="2217738"/>
            <a:ext cx="24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 b="0">
                <a:solidFill>
                  <a:srgbClr val="0000CC"/>
                </a:solidFill>
                <a:latin typeface="Helvetica" charset="0"/>
              </a:rPr>
              <a:t>1</a:t>
            </a:r>
          </a:p>
        </p:txBody>
      </p:sp>
      <p:sp>
        <p:nvSpPr>
          <p:cNvPr id="28924" name="Rectangle 252"/>
          <p:cNvSpPr>
            <a:spLocks noChangeArrowheads="1"/>
          </p:cNvSpPr>
          <p:nvPr/>
        </p:nvSpPr>
        <p:spPr bwMode="auto">
          <a:xfrm>
            <a:off x="7031038" y="2217738"/>
            <a:ext cx="212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 b="0">
                <a:solidFill>
                  <a:srgbClr val="0000CC"/>
                </a:solidFill>
                <a:latin typeface="Helvetica" charset="0"/>
              </a:rPr>
              <a:t>.</a:t>
            </a:r>
          </a:p>
        </p:txBody>
      </p:sp>
      <p:sp>
        <p:nvSpPr>
          <p:cNvPr id="28925" name="Rectangle 253"/>
          <p:cNvSpPr>
            <a:spLocks noChangeArrowheads="1"/>
          </p:cNvSpPr>
          <p:nvPr/>
        </p:nvSpPr>
        <p:spPr bwMode="auto">
          <a:xfrm>
            <a:off x="7067550" y="2217738"/>
            <a:ext cx="2444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 b="0">
                <a:solidFill>
                  <a:srgbClr val="0000CC"/>
                </a:solidFill>
                <a:latin typeface="Helvetica" charset="0"/>
              </a:rPr>
              <a:t>0</a:t>
            </a:r>
          </a:p>
        </p:txBody>
      </p:sp>
      <p:sp>
        <p:nvSpPr>
          <p:cNvPr id="28926" name="Rectangle 254"/>
          <p:cNvSpPr>
            <a:spLocks noChangeArrowheads="1"/>
          </p:cNvSpPr>
          <p:nvPr/>
        </p:nvSpPr>
        <p:spPr bwMode="auto">
          <a:xfrm>
            <a:off x="6910388" y="2044700"/>
            <a:ext cx="2889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W</a:t>
            </a:r>
          </a:p>
        </p:txBody>
      </p:sp>
      <p:sp>
        <p:nvSpPr>
          <p:cNvPr id="28927" name="Rectangle 255"/>
          <p:cNvSpPr>
            <a:spLocks noChangeArrowheads="1"/>
          </p:cNvSpPr>
          <p:nvPr/>
        </p:nvSpPr>
        <p:spPr bwMode="auto">
          <a:xfrm>
            <a:off x="7037388" y="2044700"/>
            <a:ext cx="2635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B</a:t>
            </a:r>
          </a:p>
        </p:txBody>
      </p:sp>
      <p:sp>
        <p:nvSpPr>
          <p:cNvPr id="28928" name="Rectangle 256"/>
          <p:cNvSpPr>
            <a:spLocks noChangeArrowheads="1"/>
          </p:cNvSpPr>
          <p:nvPr/>
        </p:nvSpPr>
        <p:spPr bwMode="auto">
          <a:xfrm>
            <a:off x="7135813" y="2044700"/>
            <a:ext cx="2571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S</a:t>
            </a:r>
          </a:p>
        </p:txBody>
      </p:sp>
      <p:sp>
        <p:nvSpPr>
          <p:cNvPr id="28929" name="Rectangle 257"/>
          <p:cNvSpPr>
            <a:spLocks noChangeArrowheads="1"/>
          </p:cNvSpPr>
          <p:nvPr/>
        </p:nvSpPr>
        <p:spPr bwMode="auto">
          <a:xfrm>
            <a:off x="7224713" y="2044700"/>
            <a:ext cx="2127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 </a:t>
            </a:r>
          </a:p>
        </p:txBody>
      </p:sp>
      <p:sp>
        <p:nvSpPr>
          <p:cNvPr id="28930" name="Rectangle 258"/>
          <p:cNvSpPr>
            <a:spLocks noChangeArrowheads="1"/>
          </p:cNvSpPr>
          <p:nvPr/>
        </p:nvSpPr>
        <p:spPr bwMode="auto">
          <a:xfrm>
            <a:off x="7262813" y="2044700"/>
            <a:ext cx="2635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D</a:t>
            </a:r>
          </a:p>
        </p:txBody>
      </p:sp>
      <p:sp>
        <p:nvSpPr>
          <p:cNvPr id="28931" name="Rectangle 259"/>
          <p:cNvSpPr>
            <a:spLocks noChangeArrowheads="1"/>
          </p:cNvSpPr>
          <p:nvPr/>
        </p:nvSpPr>
        <p:spPr bwMode="auto">
          <a:xfrm>
            <a:off x="7361238" y="2044700"/>
            <a:ext cx="2127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i</a:t>
            </a:r>
          </a:p>
        </p:txBody>
      </p:sp>
      <p:sp>
        <p:nvSpPr>
          <p:cNvPr id="28932" name="Rectangle 260"/>
          <p:cNvSpPr>
            <a:spLocks noChangeArrowheads="1"/>
          </p:cNvSpPr>
          <p:nvPr/>
        </p:nvSpPr>
        <p:spPr bwMode="auto">
          <a:xfrm>
            <a:off x="7397750" y="2044700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c</a:t>
            </a:r>
          </a:p>
        </p:txBody>
      </p:sp>
      <p:sp>
        <p:nvSpPr>
          <p:cNvPr id="28933" name="Rectangle 261"/>
          <p:cNvSpPr>
            <a:spLocks noChangeArrowheads="1"/>
          </p:cNvSpPr>
          <p:nvPr/>
        </p:nvSpPr>
        <p:spPr bwMode="auto">
          <a:xfrm>
            <a:off x="7472363" y="2044700"/>
            <a:ext cx="2190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t</a:t>
            </a:r>
          </a:p>
        </p:txBody>
      </p:sp>
      <p:sp>
        <p:nvSpPr>
          <p:cNvPr id="28934" name="Rectangle 262"/>
          <p:cNvSpPr>
            <a:spLocks noChangeArrowheads="1"/>
          </p:cNvSpPr>
          <p:nvPr/>
        </p:nvSpPr>
        <p:spPr bwMode="auto">
          <a:xfrm>
            <a:off x="7518400" y="2044700"/>
            <a:ext cx="2127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i</a:t>
            </a:r>
          </a:p>
        </p:txBody>
      </p:sp>
      <p:sp>
        <p:nvSpPr>
          <p:cNvPr id="28935" name="Rectangle 263"/>
          <p:cNvSpPr>
            <a:spLocks noChangeArrowheads="1"/>
          </p:cNvSpPr>
          <p:nvPr/>
        </p:nvSpPr>
        <p:spPr bwMode="auto">
          <a:xfrm>
            <a:off x="7554913" y="2044700"/>
            <a:ext cx="2508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o</a:t>
            </a:r>
          </a:p>
        </p:txBody>
      </p:sp>
      <p:sp>
        <p:nvSpPr>
          <p:cNvPr id="28936" name="Rectangle 264"/>
          <p:cNvSpPr>
            <a:spLocks noChangeArrowheads="1"/>
          </p:cNvSpPr>
          <p:nvPr/>
        </p:nvSpPr>
        <p:spPr bwMode="auto">
          <a:xfrm>
            <a:off x="7637463" y="2044700"/>
            <a:ext cx="2508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n</a:t>
            </a:r>
          </a:p>
        </p:txBody>
      </p:sp>
      <p:sp>
        <p:nvSpPr>
          <p:cNvPr id="28937" name="Rectangle 265"/>
          <p:cNvSpPr>
            <a:spLocks noChangeArrowheads="1"/>
          </p:cNvSpPr>
          <p:nvPr/>
        </p:nvSpPr>
        <p:spPr bwMode="auto">
          <a:xfrm>
            <a:off x="7720013" y="2044700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a</a:t>
            </a:r>
          </a:p>
        </p:txBody>
      </p:sp>
      <p:sp>
        <p:nvSpPr>
          <p:cNvPr id="28938" name="Rectangle 266"/>
          <p:cNvSpPr>
            <a:spLocks noChangeArrowheads="1"/>
          </p:cNvSpPr>
          <p:nvPr/>
        </p:nvSpPr>
        <p:spPr bwMode="auto">
          <a:xfrm>
            <a:off x="7796213" y="2044700"/>
            <a:ext cx="2254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r</a:t>
            </a:r>
          </a:p>
        </p:txBody>
      </p:sp>
      <p:sp>
        <p:nvSpPr>
          <p:cNvPr id="28939" name="Rectangle 267"/>
          <p:cNvSpPr>
            <a:spLocks noChangeArrowheads="1"/>
          </p:cNvSpPr>
          <p:nvPr/>
        </p:nvSpPr>
        <p:spPr bwMode="auto">
          <a:xfrm>
            <a:off x="7848600" y="2044700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0000CC"/>
                </a:solidFill>
                <a:latin typeface="Helvetica" charset="0"/>
              </a:rPr>
              <a:t>y</a:t>
            </a:r>
          </a:p>
        </p:txBody>
      </p:sp>
      <p:sp>
        <p:nvSpPr>
          <p:cNvPr id="28940" name="Line 268"/>
          <p:cNvSpPr>
            <a:spLocks noChangeShapeType="1"/>
          </p:cNvSpPr>
          <p:nvPr/>
        </p:nvSpPr>
        <p:spPr bwMode="auto">
          <a:xfrm>
            <a:off x="7156450" y="4111625"/>
            <a:ext cx="0" cy="512763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41" name="Rectangle 269"/>
          <p:cNvSpPr>
            <a:spLocks noChangeArrowheads="1"/>
          </p:cNvSpPr>
          <p:nvPr/>
        </p:nvSpPr>
        <p:spPr bwMode="auto">
          <a:xfrm>
            <a:off x="5473700" y="2981325"/>
            <a:ext cx="2311400" cy="1152525"/>
          </a:xfrm>
          <a:prstGeom prst="rect">
            <a:avLst/>
          </a:prstGeom>
          <a:solidFill>
            <a:srgbClr val="FFFFFF"/>
          </a:solidFill>
          <a:ln w="12700">
            <a:solidFill>
              <a:srgbClr val="66002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42" name="Rectangle 270"/>
          <p:cNvSpPr>
            <a:spLocks noChangeArrowheads="1"/>
          </p:cNvSpPr>
          <p:nvPr/>
        </p:nvSpPr>
        <p:spPr bwMode="auto">
          <a:xfrm>
            <a:off x="5713413" y="2984500"/>
            <a:ext cx="27305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R</a:t>
            </a:r>
          </a:p>
        </p:txBody>
      </p:sp>
      <p:sp>
        <p:nvSpPr>
          <p:cNvPr id="28943" name="Rectangle 271"/>
          <p:cNvSpPr>
            <a:spLocks noChangeArrowheads="1"/>
          </p:cNvSpPr>
          <p:nvPr/>
        </p:nvSpPr>
        <p:spPr bwMode="auto">
          <a:xfrm>
            <a:off x="5830888" y="298450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e</a:t>
            </a:r>
          </a:p>
        </p:txBody>
      </p:sp>
      <p:sp>
        <p:nvSpPr>
          <p:cNvPr id="28944" name="Rectangle 272"/>
          <p:cNvSpPr>
            <a:spLocks noChangeArrowheads="1"/>
          </p:cNvSpPr>
          <p:nvPr/>
        </p:nvSpPr>
        <p:spPr bwMode="auto">
          <a:xfrm>
            <a:off x="5921375" y="298450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s</a:t>
            </a:r>
          </a:p>
        </p:txBody>
      </p:sp>
      <p:sp>
        <p:nvSpPr>
          <p:cNvPr id="28945" name="Rectangle 273"/>
          <p:cNvSpPr>
            <a:spLocks noChangeArrowheads="1"/>
          </p:cNvSpPr>
          <p:nvPr/>
        </p:nvSpPr>
        <p:spPr bwMode="auto">
          <a:xfrm>
            <a:off x="6011863" y="2984500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p</a:t>
            </a:r>
          </a:p>
        </p:txBody>
      </p:sp>
      <p:sp>
        <p:nvSpPr>
          <p:cNvPr id="28946" name="Rectangle 274"/>
          <p:cNvSpPr>
            <a:spLocks noChangeArrowheads="1"/>
          </p:cNvSpPr>
          <p:nvPr/>
        </p:nvSpPr>
        <p:spPr bwMode="auto">
          <a:xfrm>
            <a:off x="6110288" y="2984500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o</a:t>
            </a:r>
          </a:p>
        </p:txBody>
      </p:sp>
      <p:sp>
        <p:nvSpPr>
          <p:cNvPr id="28947" name="Rectangle 275"/>
          <p:cNvSpPr>
            <a:spLocks noChangeArrowheads="1"/>
          </p:cNvSpPr>
          <p:nvPr/>
        </p:nvSpPr>
        <p:spPr bwMode="auto">
          <a:xfrm>
            <a:off x="6208713" y="2984500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n</a:t>
            </a:r>
          </a:p>
        </p:txBody>
      </p:sp>
      <p:sp>
        <p:nvSpPr>
          <p:cNvPr id="28948" name="Rectangle 276"/>
          <p:cNvSpPr>
            <a:spLocks noChangeArrowheads="1"/>
          </p:cNvSpPr>
          <p:nvPr/>
        </p:nvSpPr>
        <p:spPr bwMode="auto">
          <a:xfrm>
            <a:off x="6308725" y="298450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s</a:t>
            </a:r>
          </a:p>
        </p:txBody>
      </p:sp>
      <p:sp>
        <p:nvSpPr>
          <p:cNvPr id="28949" name="Rectangle 277"/>
          <p:cNvSpPr>
            <a:spLocks noChangeArrowheads="1"/>
          </p:cNvSpPr>
          <p:nvPr/>
        </p:nvSpPr>
        <p:spPr bwMode="auto">
          <a:xfrm>
            <a:off x="6399213" y="2984500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i</a:t>
            </a:r>
          </a:p>
        </p:txBody>
      </p:sp>
      <p:sp>
        <p:nvSpPr>
          <p:cNvPr id="28950" name="Rectangle 278"/>
          <p:cNvSpPr>
            <a:spLocks noChangeArrowheads="1"/>
          </p:cNvSpPr>
          <p:nvPr/>
        </p:nvSpPr>
        <p:spPr bwMode="auto">
          <a:xfrm>
            <a:off x="6443663" y="2984500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b</a:t>
            </a:r>
          </a:p>
        </p:txBody>
      </p:sp>
      <p:sp>
        <p:nvSpPr>
          <p:cNvPr id="28951" name="Rectangle 279"/>
          <p:cNvSpPr>
            <a:spLocks noChangeArrowheads="1"/>
          </p:cNvSpPr>
          <p:nvPr/>
        </p:nvSpPr>
        <p:spPr bwMode="auto">
          <a:xfrm>
            <a:off x="6542088" y="2984500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i</a:t>
            </a:r>
          </a:p>
        </p:txBody>
      </p:sp>
      <p:sp>
        <p:nvSpPr>
          <p:cNvPr id="28952" name="Rectangle 280"/>
          <p:cNvSpPr>
            <a:spLocks noChangeArrowheads="1"/>
          </p:cNvSpPr>
          <p:nvPr/>
        </p:nvSpPr>
        <p:spPr bwMode="auto">
          <a:xfrm>
            <a:off x="6588125" y="2984500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l</a:t>
            </a:r>
          </a:p>
        </p:txBody>
      </p:sp>
      <p:sp>
        <p:nvSpPr>
          <p:cNvPr id="28953" name="Rectangle 281"/>
          <p:cNvSpPr>
            <a:spLocks noChangeArrowheads="1"/>
          </p:cNvSpPr>
          <p:nvPr/>
        </p:nvSpPr>
        <p:spPr bwMode="auto">
          <a:xfrm>
            <a:off x="6632575" y="2984500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i</a:t>
            </a:r>
          </a:p>
        </p:txBody>
      </p:sp>
      <p:sp>
        <p:nvSpPr>
          <p:cNvPr id="28954" name="Rectangle 282"/>
          <p:cNvSpPr>
            <a:spLocks noChangeArrowheads="1"/>
          </p:cNvSpPr>
          <p:nvPr/>
        </p:nvSpPr>
        <p:spPr bwMode="auto">
          <a:xfrm>
            <a:off x="6677025" y="2984500"/>
            <a:ext cx="223838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t</a:t>
            </a:r>
          </a:p>
        </p:txBody>
      </p:sp>
      <p:sp>
        <p:nvSpPr>
          <p:cNvPr id="28955" name="Rectangle 283"/>
          <p:cNvSpPr>
            <a:spLocks noChangeArrowheads="1"/>
          </p:cNvSpPr>
          <p:nvPr/>
        </p:nvSpPr>
        <p:spPr bwMode="auto">
          <a:xfrm>
            <a:off x="6731000" y="298450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y</a:t>
            </a:r>
          </a:p>
        </p:txBody>
      </p:sp>
      <p:sp>
        <p:nvSpPr>
          <p:cNvPr id="28956" name="Rectangle 284"/>
          <p:cNvSpPr>
            <a:spLocks noChangeArrowheads="1"/>
          </p:cNvSpPr>
          <p:nvPr/>
        </p:nvSpPr>
        <p:spPr bwMode="auto">
          <a:xfrm>
            <a:off x="6821488" y="2984500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 </a:t>
            </a:r>
          </a:p>
        </p:txBody>
      </p:sp>
      <p:sp>
        <p:nvSpPr>
          <p:cNvPr id="28957" name="Rectangle 285"/>
          <p:cNvSpPr>
            <a:spLocks noChangeArrowheads="1"/>
          </p:cNvSpPr>
          <p:nvPr/>
        </p:nvSpPr>
        <p:spPr bwMode="auto">
          <a:xfrm>
            <a:off x="6867525" y="2984500"/>
            <a:ext cx="287338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M</a:t>
            </a:r>
          </a:p>
        </p:txBody>
      </p:sp>
      <p:sp>
        <p:nvSpPr>
          <p:cNvPr id="28958" name="Rectangle 286"/>
          <p:cNvSpPr>
            <a:spLocks noChangeArrowheads="1"/>
          </p:cNvSpPr>
          <p:nvPr/>
        </p:nvSpPr>
        <p:spPr bwMode="auto">
          <a:xfrm>
            <a:off x="7002463" y="298450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a</a:t>
            </a:r>
          </a:p>
        </p:txBody>
      </p:sp>
      <p:sp>
        <p:nvSpPr>
          <p:cNvPr id="28959" name="Rectangle 287"/>
          <p:cNvSpPr>
            <a:spLocks noChangeArrowheads="1"/>
          </p:cNvSpPr>
          <p:nvPr/>
        </p:nvSpPr>
        <p:spPr bwMode="auto">
          <a:xfrm>
            <a:off x="7091363" y="2984500"/>
            <a:ext cx="22383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t</a:t>
            </a:r>
          </a:p>
        </p:txBody>
      </p:sp>
      <p:sp>
        <p:nvSpPr>
          <p:cNvPr id="28960" name="Rectangle 288"/>
          <p:cNvSpPr>
            <a:spLocks noChangeArrowheads="1"/>
          </p:cNvSpPr>
          <p:nvPr/>
        </p:nvSpPr>
        <p:spPr bwMode="auto">
          <a:xfrm>
            <a:off x="7145338" y="2984500"/>
            <a:ext cx="23018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r</a:t>
            </a:r>
          </a:p>
        </p:txBody>
      </p:sp>
      <p:sp>
        <p:nvSpPr>
          <p:cNvPr id="28961" name="Rectangle 289"/>
          <p:cNvSpPr>
            <a:spLocks noChangeArrowheads="1"/>
          </p:cNvSpPr>
          <p:nvPr/>
        </p:nvSpPr>
        <p:spPr bwMode="auto">
          <a:xfrm>
            <a:off x="7208838" y="2984500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i</a:t>
            </a:r>
          </a:p>
        </p:txBody>
      </p:sp>
      <p:sp>
        <p:nvSpPr>
          <p:cNvPr id="28962" name="Rectangle 290"/>
          <p:cNvSpPr>
            <a:spLocks noChangeArrowheads="1"/>
          </p:cNvSpPr>
          <p:nvPr/>
        </p:nvSpPr>
        <p:spPr bwMode="auto">
          <a:xfrm>
            <a:off x="7253288" y="2984500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x</a:t>
            </a:r>
          </a:p>
        </p:txBody>
      </p:sp>
      <p:sp>
        <p:nvSpPr>
          <p:cNvPr id="28963" name="Rectangle 291"/>
          <p:cNvSpPr>
            <a:spLocks noChangeArrowheads="1"/>
          </p:cNvSpPr>
          <p:nvPr/>
        </p:nvSpPr>
        <p:spPr bwMode="auto">
          <a:xfrm>
            <a:off x="7343775" y="2984500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66002A"/>
                </a:solidFill>
                <a:latin typeface="Helvetica" charset="0"/>
              </a:rPr>
              <a:t> </a:t>
            </a:r>
          </a:p>
        </p:txBody>
      </p:sp>
      <p:sp>
        <p:nvSpPr>
          <p:cNvPr id="28964" name="Rectangle 292"/>
          <p:cNvSpPr>
            <a:spLocks noChangeArrowheads="1"/>
          </p:cNvSpPr>
          <p:nvPr/>
        </p:nvSpPr>
        <p:spPr bwMode="auto">
          <a:xfrm>
            <a:off x="5635625" y="3165475"/>
            <a:ext cx="1960563" cy="860425"/>
          </a:xfrm>
          <a:prstGeom prst="rect">
            <a:avLst/>
          </a:prstGeom>
          <a:solidFill>
            <a:srgbClr val="FFFFFF"/>
          </a:solidFill>
          <a:ln w="12700">
            <a:solidFill>
              <a:srgbClr val="66002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65" name="Rectangle 293"/>
          <p:cNvSpPr>
            <a:spLocks noChangeArrowheads="1"/>
          </p:cNvSpPr>
          <p:nvPr/>
        </p:nvSpPr>
        <p:spPr bwMode="auto">
          <a:xfrm>
            <a:off x="6256338" y="3221038"/>
            <a:ext cx="257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P</a:t>
            </a:r>
          </a:p>
        </p:txBody>
      </p:sp>
      <p:sp>
        <p:nvSpPr>
          <p:cNvPr id="28966" name="Rectangle 294"/>
          <p:cNvSpPr>
            <a:spLocks noChangeArrowheads="1"/>
          </p:cNvSpPr>
          <p:nvPr/>
        </p:nvSpPr>
        <p:spPr bwMode="auto">
          <a:xfrm>
            <a:off x="6756400" y="3232150"/>
            <a:ext cx="2571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Y</a:t>
            </a:r>
          </a:p>
        </p:txBody>
      </p:sp>
      <p:sp>
        <p:nvSpPr>
          <p:cNvPr id="28967" name="Rectangle 295"/>
          <p:cNvSpPr>
            <a:spLocks noChangeArrowheads="1"/>
          </p:cNvSpPr>
          <p:nvPr/>
        </p:nvSpPr>
        <p:spPr bwMode="auto">
          <a:xfrm>
            <a:off x="7239000" y="3232150"/>
            <a:ext cx="2508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Z</a:t>
            </a:r>
          </a:p>
        </p:txBody>
      </p:sp>
      <p:sp>
        <p:nvSpPr>
          <p:cNvPr id="28968" name="Rectangle 296"/>
          <p:cNvSpPr>
            <a:spLocks noChangeArrowheads="1"/>
          </p:cNvSpPr>
          <p:nvPr/>
        </p:nvSpPr>
        <p:spPr bwMode="auto">
          <a:xfrm>
            <a:off x="5767388" y="3449638"/>
            <a:ext cx="33972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1.0</a:t>
            </a:r>
          </a:p>
        </p:txBody>
      </p:sp>
      <p:sp>
        <p:nvSpPr>
          <p:cNvPr id="28969" name="Rectangle 297"/>
          <p:cNvSpPr>
            <a:spLocks noChangeArrowheads="1"/>
          </p:cNvSpPr>
          <p:nvPr/>
        </p:nvSpPr>
        <p:spPr bwMode="auto">
          <a:xfrm>
            <a:off x="5748338" y="3663950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1</a:t>
            </a:r>
          </a:p>
        </p:txBody>
      </p:sp>
      <p:sp>
        <p:nvSpPr>
          <p:cNvPr id="28970" name="Rectangle 298"/>
          <p:cNvSpPr>
            <a:spLocks noChangeArrowheads="1"/>
          </p:cNvSpPr>
          <p:nvPr/>
        </p:nvSpPr>
        <p:spPr bwMode="auto">
          <a:xfrm>
            <a:off x="5824538" y="3663950"/>
            <a:ext cx="2127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.</a:t>
            </a:r>
          </a:p>
        </p:txBody>
      </p:sp>
      <p:sp>
        <p:nvSpPr>
          <p:cNvPr id="28971" name="Rectangle 299"/>
          <p:cNvSpPr>
            <a:spLocks noChangeArrowheads="1"/>
          </p:cNvSpPr>
          <p:nvPr/>
        </p:nvSpPr>
        <p:spPr bwMode="auto">
          <a:xfrm>
            <a:off x="5861050" y="3663950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1</a:t>
            </a:r>
          </a:p>
        </p:txBody>
      </p:sp>
      <p:sp>
        <p:nvSpPr>
          <p:cNvPr id="28972" name="Rectangle 300"/>
          <p:cNvSpPr>
            <a:spLocks noChangeArrowheads="1"/>
          </p:cNvSpPr>
          <p:nvPr/>
        </p:nvSpPr>
        <p:spPr bwMode="auto">
          <a:xfrm>
            <a:off x="5748338" y="3870325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2</a:t>
            </a:r>
          </a:p>
        </p:txBody>
      </p:sp>
      <p:sp>
        <p:nvSpPr>
          <p:cNvPr id="28973" name="Rectangle 301"/>
          <p:cNvSpPr>
            <a:spLocks noChangeArrowheads="1"/>
          </p:cNvSpPr>
          <p:nvPr/>
        </p:nvSpPr>
        <p:spPr bwMode="auto">
          <a:xfrm>
            <a:off x="5824538" y="3870325"/>
            <a:ext cx="21272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.</a:t>
            </a:r>
          </a:p>
        </p:txBody>
      </p:sp>
      <p:sp>
        <p:nvSpPr>
          <p:cNvPr id="28974" name="Rectangle 302"/>
          <p:cNvSpPr>
            <a:spLocks noChangeArrowheads="1"/>
          </p:cNvSpPr>
          <p:nvPr/>
        </p:nvSpPr>
        <p:spPr bwMode="auto">
          <a:xfrm>
            <a:off x="5861050" y="3870325"/>
            <a:ext cx="2444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1</a:t>
            </a:r>
          </a:p>
        </p:txBody>
      </p:sp>
      <p:sp>
        <p:nvSpPr>
          <p:cNvPr id="28975" name="Rectangle 303"/>
          <p:cNvSpPr>
            <a:spLocks noChangeArrowheads="1"/>
          </p:cNvSpPr>
          <p:nvPr/>
        </p:nvSpPr>
        <p:spPr bwMode="auto">
          <a:xfrm>
            <a:off x="6256338" y="3436938"/>
            <a:ext cx="257175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X</a:t>
            </a:r>
          </a:p>
        </p:txBody>
      </p:sp>
      <p:sp>
        <p:nvSpPr>
          <p:cNvPr id="28976" name="Rectangle 304"/>
          <p:cNvSpPr>
            <a:spLocks noChangeArrowheads="1"/>
          </p:cNvSpPr>
          <p:nvPr/>
        </p:nvSpPr>
        <p:spPr bwMode="auto">
          <a:xfrm>
            <a:off x="7229475" y="3879850"/>
            <a:ext cx="2571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X</a:t>
            </a:r>
          </a:p>
        </p:txBody>
      </p:sp>
      <p:sp>
        <p:nvSpPr>
          <p:cNvPr id="28977" name="Rectangle 305"/>
          <p:cNvSpPr>
            <a:spLocks noChangeArrowheads="1"/>
          </p:cNvSpPr>
          <p:nvPr/>
        </p:nvSpPr>
        <p:spPr bwMode="auto">
          <a:xfrm>
            <a:off x="6756400" y="3663950"/>
            <a:ext cx="257175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900">
                <a:solidFill>
                  <a:srgbClr val="66002A"/>
                </a:solidFill>
                <a:latin typeface="Helvetica" charset="0"/>
              </a:rPr>
              <a:t>X</a:t>
            </a:r>
          </a:p>
        </p:txBody>
      </p:sp>
      <p:sp>
        <p:nvSpPr>
          <p:cNvPr id="28978" name="Line 306"/>
          <p:cNvSpPr>
            <a:spLocks noChangeShapeType="1"/>
          </p:cNvSpPr>
          <p:nvPr/>
        </p:nvSpPr>
        <p:spPr bwMode="auto">
          <a:xfrm>
            <a:off x="5649913" y="3424238"/>
            <a:ext cx="1933575" cy="0"/>
          </a:xfrm>
          <a:prstGeom prst="line">
            <a:avLst/>
          </a:prstGeom>
          <a:noFill/>
          <a:ln w="12700">
            <a:solidFill>
              <a:srgbClr val="66002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79" name="Line 307"/>
          <p:cNvSpPr>
            <a:spLocks noChangeShapeType="1"/>
          </p:cNvSpPr>
          <p:nvPr/>
        </p:nvSpPr>
        <p:spPr bwMode="auto">
          <a:xfrm>
            <a:off x="5649913" y="3630613"/>
            <a:ext cx="1933575" cy="0"/>
          </a:xfrm>
          <a:prstGeom prst="line">
            <a:avLst/>
          </a:prstGeom>
          <a:noFill/>
          <a:ln w="12700">
            <a:solidFill>
              <a:srgbClr val="66002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0" name="Line 308"/>
          <p:cNvSpPr>
            <a:spLocks noChangeShapeType="1"/>
          </p:cNvSpPr>
          <p:nvPr/>
        </p:nvSpPr>
        <p:spPr bwMode="auto">
          <a:xfrm>
            <a:off x="5649913" y="3835400"/>
            <a:ext cx="1933575" cy="0"/>
          </a:xfrm>
          <a:prstGeom prst="line">
            <a:avLst/>
          </a:prstGeom>
          <a:noFill/>
          <a:ln w="12700">
            <a:solidFill>
              <a:srgbClr val="66002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1" name="Line 309"/>
          <p:cNvSpPr>
            <a:spLocks noChangeShapeType="1"/>
          </p:cNvSpPr>
          <p:nvPr/>
        </p:nvSpPr>
        <p:spPr bwMode="auto">
          <a:xfrm>
            <a:off x="5649913" y="3182938"/>
            <a:ext cx="501650" cy="234950"/>
          </a:xfrm>
          <a:prstGeom prst="line">
            <a:avLst/>
          </a:prstGeom>
          <a:noFill/>
          <a:ln w="12700">
            <a:solidFill>
              <a:srgbClr val="66002A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982" name="Rectangle 310"/>
          <p:cNvSpPr>
            <a:spLocks noChangeArrowheads="1"/>
          </p:cNvSpPr>
          <p:nvPr/>
        </p:nvSpPr>
        <p:spPr bwMode="auto">
          <a:xfrm>
            <a:off x="5595938" y="3295650"/>
            <a:ext cx="276225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66002A"/>
                </a:solidFill>
                <a:latin typeface="Helvetica" charset="0"/>
              </a:rPr>
              <a:t>W</a:t>
            </a:r>
          </a:p>
        </p:txBody>
      </p:sp>
      <p:sp>
        <p:nvSpPr>
          <p:cNvPr id="28983" name="Rectangle 311"/>
          <p:cNvSpPr>
            <a:spLocks noChangeArrowheads="1"/>
          </p:cNvSpPr>
          <p:nvPr/>
        </p:nvSpPr>
        <p:spPr bwMode="auto">
          <a:xfrm>
            <a:off x="5710238" y="3295650"/>
            <a:ext cx="249237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66002A"/>
                </a:solidFill>
                <a:latin typeface="Helvetica" charset="0"/>
              </a:rPr>
              <a:t>B</a:t>
            </a:r>
          </a:p>
        </p:txBody>
      </p:sp>
      <p:sp>
        <p:nvSpPr>
          <p:cNvPr id="28984" name="Rectangle 312"/>
          <p:cNvSpPr>
            <a:spLocks noChangeArrowheads="1"/>
          </p:cNvSpPr>
          <p:nvPr/>
        </p:nvSpPr>
        <p:spPr bwMode="auto">
          <a:xfrm>
            <a:off x="5791200" y="3295650"/>
            <a:ext cx="249238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66002A"/>
                </a:solidFill>
                <a:latin typeface="Helvetica" charset="0"/>
              </a:rPr>
              <a:t>S</a:t>
            </a:r>
          </a:p>
        </p:txBody>
      </p:sp>
      <p:sp>
        <p:nvSpPr>
          <p:cNvPr id="28985" name="Rectangle 313"/>
          <p:cNvSpPr>
            <a:spLocks noChangeArrowheads="1"/>
          </p:cNvSpPr>
          <p:nvPr/>
        </p:nvSpPr>
        <p:spPr bwMode="auto">
          <a:xfrm>
            <a:off x="5822950" y="3155950"/>
            <a:ext cx="260350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66002A"/>
                </a:solidFill>
                <a:latin typeface="Helvetica" charset="0"/>
              </a:rPr>
              <a:t>O</a:t>
            </a:r>
          </a:p>
        </p:txBody>
      </p:sp>
      <p:sp>
        <p:nvSpPr>
          <p:cNvPr id="28986" name="Rectangle 314"/>
          <p:cNvSpPr>
            <a:spLocks noChangeArrowheads="1"/>
          </p:cNvSpPr>
          <p:nvPr/>
        </p:nvSpPr>
        <p:spPr bwMode="auto">
          <a:xfrm>
            <a:off x="5916613" y="3155950"/>
            <a:ext cx="214312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66002A"/>
                </a:solidFill>
                <a:latin typeface="Helvetica" charset="0"/>
              </a:rPr>
              <a:t>r</a:t>
            </a:r>
          </a:p>
        </p:txBody>
      </p:sp>
      <p:sp>
        <p:nvSpPr>
          <p:cNvPr id="28987" name="Rectangle 315"/>
          <p:cNvSpPr>
            <a:spLocks noChangeArrowheads="1"/>
          </p:cNvSpPr>
          <p:nvPr/>
        </p:nvSpPr>
        <p:spPr bwMode="auto">
          <a:xfrm>
            <a:off x="5957888" y="3155950"/>
            <a:ext cx="238125" cy="198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800" b="0">
                <a:solidFill>
                  <a:srgbClr val="66002A"/>
                </a:solidFill>
                <a:latin typeface="Helvetica" charset="0"/>
              </a:rPr>
              <a:t>g</a:t>
            </a:r>
          </a:p>
        </p:txBody>
      </p:sp>
      <p:grpSp>
        <p:nvGrpSpPr>
          <p:cNvPr id="11" name="Group 319"/>
          <p:cNvGrpSpPr>
            <a:grpSpLocks/>
          </p:cNvGrpSpPr>
          <p:nvPr/>
        </p:nvGrpSpPr>
        <p:grpSpPr bwMode="auto">
          <a:xfrm>
            <a:off x="6135688" y="3176588"/>
            <a:ext cx="973137" cy="849312"/>
            <a:chOff x="3865" y="2001"/>
            <a:chExt cx="613" cy="535"/>
          </a:xfrm>
        </p:grpSpPr>
        <p:sp>
          <p:nvSpPr>
            <p:cNvPr id="28988" name="Line 316"/>
            <p:cNvSpPr>
              <a:spLocks noChangeShapeType="1"/>
            </p:cNvSpPr>
            <p:nvPr/>
          </p:nvSpPr>
          <p:spPr bwMode="auto">
            <a:xfrm>
              <a:off x="3865" y="2001"/>
              <a:ext cx="0" cy="535"/>
            </a:xfrm>
            <a:prstGeom prst="line">
              <a:avLst/>
            </a:prstGeom>
            <a:noFill/>
            <a:ln w="12700">
              <a:solidFill>
                <a:srgbClr val="66002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89" name="Line 317"/>
            <p:cNvSpPr>
              <a:spLocks noChangeShapeType="1"/>
            </p:cNvSpPr>
            <p:nvPr/>
          </p:nvSpPr>
          <p:spPr bwMode="auto">
            <a:xfrm>
              <a:off x="4171" y="2001"/>
              <a:ext cx="0" cy="535"/>
            </a:xfrm>
            <a:prstGeom prst="line">
              <a:avLst/>
            </a:prstGeom>
            <a:noFill/>
            <a:ln w="12700">
              <a:solidFill>
                <a:srgbClr val="66002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0" name="Line 318"/>
            <p:cNvSpPr>
              <a:spLocks noChangeShapeType="1"/>
            </p:cNvSpPr>
            <p:nvPr/>
          </p:nvSpPr>
          <p:spPr bwMode="auto">
            <a:xfrm>
              <a:off x="4478" y="2001"/>
              <a:ext cx="0" cy="535"/>
            </a:xfrm>
            <a:prstGeom prst="line">
              <a:avLst/>
            </a:prstGeom>
            <a:noFill/>
            <a:ln w="12700">
              <a:solidFill>
                <a:srgbClr val="66002A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355"/>
          <p:cNvGrpSpPr>
            <a:grpSpLocks/>
          </p:cNvGrpSpPr>
          <p:nvPr/>
        </p:nvGrpSpPr>
        <p:grpSpPr bwMode="auto">
          <a:xfrm>
            <a:off x="708025" y="3359150"/>
            <a:ext cx="1811338" cy="763588"/>
            <a:chOff x="446" y="2116"/>
            <a:chExt cx="1141" cy="481"/>
          </a:xfrm>
        </p:grpSpPr>
        <p:sp>
          <p:nvSpPr>
            <p:cNvPr id="28992" name="Rectangle 320"/>
            <p:cNvSpPr>
              <a:spLocks noChangeArrowheads="1"/>
            </p:cNvSpPr>
            <p:nvPr/>
          </p:nvSpPr>
          <p:spPr bwMode="auto">
            <a:xfrm>
              <a:off x="446" y="2116"/>
              <a:ext cx="1141" cy="48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993" name="Rectangle 321"/>
            <p:cNvSpPr>
              <a:spLocks noChangeArrowheads="1"/>
            </p:cNvSpPr>
            <p:nvPr/>
          </p:nvSpPr>
          <p:spPr bwMode="auto">
            <a:xfrm>
              <a:off x="574" y="2124"/>
              <a:ext cx="181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M</a:t>
              </a:r>
            </a:p>
          </p:txBody>
        </p:sp>
        <p:sp>
          <p:nvSpPr>
            <p:cNvPr id="28994" name="Rectangle 322"/>
            <p:cNvSpPr>
              <a:spLocks noChangeArrowheads="1"/>
            </p:cNvSpPr>
            <p:nvPr/>
          </p:nvSpPr>
          <p:spPr bwMode="auto">
            <a:xfrm>
              <a:off x="659" y="212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a</a:t>
              </a:r>
            </a:p>
          </p:txBody>
        </p:sp>
        <p:sp>
          <p:nvSpPr>
            <p:cNvPr id="28995" name="Rectangle 323"/>
            <p:cNvSpPr>
              <a:spLocks noChangeArrowheads="1"/>
            </p:cNvSpPr>
            <p:nvPr/>
          </p:nvSpPr>
          <p:spPr bwMode="auto">
            <a:xfrm>
              <a:off x="716" y="212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8996" name="Rectangle 324"/>
            <p:cNvSpPr>
              <a:spLocks noChangeArrowheads="1"/>
            </p:cNvSpPr>
            <p:nvPr/>
          </p:nvSpPr>
          <p:spPr bwMode="auto">
            <a:xfrm>
              <a:off x="772" y="2124"/>
              <a:ext cx="141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t</a:t>
              </a:r>
            </a:p>
          </p:txBody>
        </p:sp>
        <p:sp>
          <p:nvSpPr>
            <p:cNvPr id="28997" name="Rectangle 325"/>
            <p:cNvSpPr>
              <a:spLocks noChangeArrowheads="1"/>
            </p:cNvSpPr>
            <p:nvPr/>
          </p:nvSpPr>
          <p:spPr bwMode="auto">
            <a:xfrm>
              <a:off x="806" y="212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8998" name="Rectangle 326"/>
            <p:cNvSpPr>
              <a:spLocks noChangeArrowheads="1"/>
            </p:cNvSpPr>
            <p:nvPr/>
          </p:nvSpPr>
          <p:spPr bwMode="auto">
            <a:xfrm>
              <a:off x="863" y="2124"/>
              <a:ext cx="145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r</a:t>
              </a:r>
            </a:p>
          </p:txBody>
        </p:sp>
        <p:sp>
          <p:nvSpPr>
            <p:cNvPr id="28999" name="Rectangle 327"/>
            <p:cNvSpPr>
              <a:spLocks noChangeArrowheads="1"/>
            </p:cNvSpPr>
            <p:nvPr/>
          </p:nvSpPr>
          <p:spPr bwMode="auto">
            <a:xfrm>
              <a:off x="903" y="212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000" name="Rectangle 328"/>
            <p:cNvSpPr>
              <a:spLocks noChangeArrowheads="1"/>
            </p:cNvSpPr>
            <p:nvPr/>
          </p:nvSpPr>
          <p:spPr bwMode="auto">
            <a:xfrm>
              <a:off x="931" y="2124"/>
              <a:ext cx="167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001" name="Rectangle 329"/>
            <p:cNvSpPr>
              <a:spLocks noChangeArrowheads="1"/>
            </p:cNvSpPr>
            <p:nvPr/>
          </p:nvSpPr>
          <p:spPr bwMode="auto">
            <a:xfrm>
              <a:off x="999" y="212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c</a:t>
              </a:r>
            </a:p>
          </p:txBody>
        </p:sp>
        <p:sp>
          <p:nvSpPr>
            <p:cNvPr id="29002" name="Rectangle 330"/>
            <p:cNvSpPr>
              <a:spLocks noChangeArrowheads="1"/>
            </p:cNvSpPr>
            <p:nvPr/>
          </p:nvSpPr>
          <p:spPr bwMode="auto">
            <a:xfrm>
              <a:off x="1056" y="2124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h</a:t>
              </a:r>
            </a:p>
          </p:txBody>
        </p:sp>
        <p:sp>
          <p:nvSpPr>
            <p:cNvPr id="29003" name="Rectangle 331"/>
            <p:cNvSpPr>
              <a:spLocks noChangeArrowheads="1"/>
            </p:cNvSpPr>
            <p:nvPr/>
          </p:nvSpPr>
          <p:spPr bwMode="auto">
            <a:xfrm>
              <a:off x="1119" y="212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9004" name="Rectangle 332"/>
            <p:cNvSpPr>
              <a:spLocks noChangeArrowheads="1"/>
            </p:cNvSpPr>
            <p:nvPr/>
          </p:nvSpPr>
          <p:spPr bwMode="auto">
            <a:xfrm>
              <a:off x="1175" y="2124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d</a:t>
              </a:r>
            </a:p>
          </p:txBody>
        </p:sp>
        <p:sp>
          <p:nvSpPr>
            <p:cNvPr id="29005" name="Rectangle 333"/>
            <p:cNvSpPr>
              <a:spLocks noChangeArrowheads="1"/>
            </p:cNvSpPr>
            <p:nvPr/>
          </p:nvSpPr>
          <p:spPr bwMode="auto">
            <a:xfrm>
              <a:off x="1238" y="2124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u</a:t>
              </a:r>
            </a:p>
          </p:txBody>
        </p:sp>
        <p:sp>
          <p:nvSpPr>
            <p:cNvPr id="29006" name="Rectangle 334"/>
            <p:cNvSpPr>
              <a:spLocks noChangeArrowheads="1"/>
            </p:cNvSpPr>
            <p:nvPr/>
          </p:nvSpPr>
          <p:spPr bwMode="auto">
            <a:xfrm>
              <a:off x="1300" y="212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l</a:t>
              </a:r>
            </a:p>
          </p:txBody>
        </p:sp>
        <p:sp>
          <p:nvSpPr>
            <p:cNvPr id="29007" name="Rectangle 335"/>
            <p:cNvSpPr>
              <a:spLocks noChangeArrowheads="1"/>
            </p:cNvSpPr>
            <p:nvPr/>
          </p:nvSpPr>
          <p:spPr bwMode="auto">
            <a:xfrm>
              <a:off x="1328" y="212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000099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9008" name="Line 336"/>
            <p:cNvSpPr>
              <a:spLocks noChangeShapeType="1"/>
            </p:cNvSpPr>
            <p:nvPr/>
          </p:nvSpPr>
          <p:spPr bwMode="auto">
            <a:xfrm>
              <a:off x="454" y="2225"/>
              <a:ext cx="1133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09" name="Line 337"/>
            <p:cNvSpPr>
              <a:spLocks noChangeShapeType="1"/>
            </p:cNvSpPr>
            <p:nvPr/>
          </p:nvSpPr>
          <p:spPr bwMode="auto">
            <a:xfrm>
              <a:off x="684" y="2225"/>
              <a:ext cx="0" cy="372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0" name="Line 338"/>
            <p:cNvSpPr>
              <a:spLocks noChangeShapeType="1"/>
            </p:cNvSpPr>
            <p:nvPr/>
          </p:nvSpPr>
          <p:spPr bwMode="auto">
            <a:xfrm>
              <a:off x="488" y="2300"/>
              <a:ext cx="146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1" name="Line 339"/>
            <p:cNvSpPr>
              <a:spLocks noChangeShapeType="1"/>
            </p:cNvSpPr>
            <p:nvPr/>
          </p:nvSpPr>
          <p:spPr bwMode="auto">
            <a:xfrm>
              <a:off x="488" y="2361"/>
              <a:ext cx="146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2" name="Line 340"/>
            <p:cNvSpPr>
              <a:spLocks noChangeShapeType="1"/>
            </p:cNvSpPr>
            <p:nvPr/>
          </p:nvSpPr>
          <p:spPr bwMode="auto">
            <a:xfrm>
              <a:off x="488" y="2423"/>
              <a:ext cx="146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3" name="Line 341"/>
            <p:cNvSpPr>
              <a:spLocks noChangeShapeType="1"/>
            </p:cNvSpPr>
            <p:nvPr/>
          </p:nvSpPr>
          <p:spPr bwMode="auto">
            <a:xfrm>
              <a:off x="488" y="2484"/>
              <a:ext cx="146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4" name="Line 342"/>
            <p:cNvSpPr>
              <a:spLocks noChangeShapeType="1"/>
            </p:cNvSpPr>
            <p:nvPr/>
          </p:nvSpPr>
          <p:spPr bwMode="auto">
            <a:xfrm>
              <a:off x="488" y="2545"/>
              <a:ext cx="146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5" name="Line 343"/>
            <p:cNvSpPr>
              <a:spLocks noChangeShapeType="1"/>
            </p:cNvSpPr>
            <p:nvPr/>
          </p:nvSpPr>
          <p:spPr bwMode="auto">
            <a:xfrm>
              <a:off x="760" y="2300"/>
              <a:ext cx="146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6" name="Line 344"/>
            <p:cNvSpPr>
              <a:spLocks noChangeShapeType="1"/>
            </p:cNvSpPr>
            <p:nvPr/>
          </p:nvSpPr>
          <p:spPr bwMode="auto">
            <a:xfrm>
              <a:off x="743" y="2368"/>
              <a:ext cx="376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7" name="Line 345"/>
            <p:cNvSpPr>
              <a:spLocks noChangeShapeType="1"/>
            </p:cNvSpPr>
            <p:nvPr/>
          </p:nvSpPr>
          <p:spPr bwMode="auto">
            <a:xfrm>
              <a:off x="743" y="2429"/>
              <a:ext cx="529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8" name="Line 346"/>
            <p:cNvSpPr>
              <a:spLocks noChangeShapeType="1"/>
            </p:cNvSpPr>
            <p:nvPr/>
          </p:nvSpPr>
          <p:spPr bwMode="auto">
            <a:xfrm>
              <a:off x="743" y="2552"/>
              <a:ext cx="776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19" name="Line 347"/>
            <p:cNvSpPr>
              <a:spLocks noChangeShapeType="1"/>
            </p:cNvSpPr>
            <p:nvPr/>
          </p:nvSpPr>
          <p:spPr bwMode="auto">
            <a:xfrm>
              <a:off x="743" y="2491"/>
              <a:ext cx="682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" name="Group 350"/>
            <p:cNvGrpSpPr>
              <a:grpSpLocks/>
            </p:cNvGrpSpPr>
            <p:nvPr/>
          </p:nvGrpSpPr>
          <p:grpSpPr bwMode="auto">
            <a:xfrm>
              <a:off x="756" y="2249"/>
              <a:ext cx="171" cy="35"/>
              <a:chOff x="756" y="2249"/>
              <a:chExt cx="171" cy="35"/>
            </a:xfrm>
          </p:grpSpPr>
          <p:sp>
            <p:nvSpPr>
              <p:cNvPr id="29020" name="Freeform 348"/>
              <p:cNvSpPr>
                <a:spLocks/>
              </p:cNvSpPr>
              <p:nvPr/>
            </p:nvSpPr>
            <p:spPr bwMode="auto">
              <a:xfrm>
                <a:off x="756" y="2249"/>
                <a:ext cx="44" cy="35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0" y="34"/>
                  </a:cxn>
                  <a:cxn ang="0">
                    <a:pos x="43" y="34"/>
                  </a:cxn>
                  <a:cxn ang="0">
                    <a:pos x="17" y="0"/>
                  </a:cxn>
                  <a:cxn ang="0">
                    <a:pos x="0" y="34"/>
                  </a:cxn>
                  <a:cxn ang="0">
                    <a:pos x="43" y="34"/>
                  </a:cxn>
                  <a:cxn ang="0">
                    <a:pos x="17" y="0"/>
                  </a:cxn>
                  <a:cxn ang="0">
                    <a:pos x="0" y="34"/>
                  </a:cxn>
                </a:cxnLst>
                <a:rect l="0" t="0" r="r" b="b"/>
                <a:pathLst>
                  <a:path w="44" h="35">
                    <a:moveTo>
                      <a:pt x="0" y="34"/>
                    </a:moveTo>
                    <a:lnTo>
                      <a:pt x="0" y="34"/>
                    </a:lnTo>
                    <a:lnTo>
                      <a:pt x="43" y="34"/>
                    </a:lnTo>
                    <a:lnTo>
                      <a:pt x="17" y="0"/>
                    </a:lnTo>
                    <a:lnTo>
                      <a:pt x="0" y="34"/>
                    </a:lnTo>
                    <a:lnTo>
                      <a:pt x="43" y="34"/>
                    </a:lnTo>
                    <a:lnTo>
                      <a:pt x="17" y="0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21" name="Freeform 349"/>
              <p:cNvSpPr>
                <a:spLocks/>
              </p:cNvSpPr>
              <p:nvPr/>
            </p:nvSpPr>
            <p:spPr bwMode="auto">
              <a:xfrm>
                <a:off x="875" y="2249"/>
                <a:ext cx="52" cy="35"/>
              </a:xfrm>
              <a:custGeom>
                <a:avLst/>
                <a:gdLst/>
                <a:ahLst/>
                <a:cxnLst>
                  <a:cxn ang="0">
                    <a:pos x="0" y="34"/>
                  </a:cxn>
                  <a:cxn ang="0">
                    <a:pos x="0" y="34"/>
                  </a:cxn>
                  <a:cxn ang="0">
                    <a:pos x="51" y="34"/>
                  </a:cxn>
                  <a:cxn ang="0">
                    <a:pos x="26" y="0"/>
                  </a:cxn>
                  <a:cxn ang="0">
                    <a:pos x="0" y="34"/>
                  </a:cxn>
                  <a:cxn ang="0">
                    <a:pos x="51" y="34"/>
                  </a:cxn>
                  <a:cxn ang="0">
                    <a:pos x="26" y="0"/>
                  </a:cxn>
                  <a:cxn ang="0">
                    <a:pos x="0" y="34"/>
                  </a:cxn>
                </a:cxnLst>
                <a:rect l="0" t="0" r="r" b="b"/>
                <a:pathLst>
                  <a:path w="52" h="35">
                    <a:moveTo>
                      <a:pt x="0" y="34"/>
                    </a:moveTo>
                    <a:lnTo>
                      <a:pt x="0" y="34"/>
                    </a:lnTo>
                    <a:lnTo>
                      <a:pt x="51" y="34"/>
                    </a:lnTo>
                    <a:lnTo>
                      <a:pt x="26" y="0"/>
                    </a:lnTo>
                    <a:lnTo>
                      <a:pt x="0" y="34"/>
                    </a:lnTo>
                    <a:lnTo>
                      <a:pt x="51" y="34"/>
                    </a:lnTo>
                    <a:lnTo>
                      <a:pt x="26" y="0"/>
                    </a:lnTo>
                    <a:lnTo>
                      <a:pt x="0" y="34"/>
                    </a:lnTo>
                  </a:path>
                </a:pathLst>
              </a:custGeom>
              <a:noFill/>
              <a:ln w="127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023" name="Freeform 351"/>
            <p:cNvSpPr>
              <a:spLocks/>
            </p:cNvSpPr>
            <p:nvPr/>
          </p:nvSpPr>
          <p:spPr bwMode="auto">
            <a:xfrm>
              <a:off x="1088" y="2317"/>
              <a:ext cx="44" cy="3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43" y="34"/>
                </a:cxn>
                <a:cxn ang="0">
                  <a:pos x="26" y="0"/>
                </a:cxn>
                <a:cxn ang="0">
                  <a:pos x="0" y="34"/>
                </a:cxn>
                <a:cxn ang="0">
                  <a:pos x="43" y="34"/>
                </a:cxn>
                <a:cxn ang="0">
                  <a:pos x="26" y="0"/>
                </a:cxn>
                <a:cxn ang="0">
                  <a:pos x="0" y="34"/>
                </a:cxn>
              </a:cxnLst>
              <a:rect l="0" t="0" r="r" b="b"/>
              <a:pathLst>
                <a:path w="44" h="35">
                  <a:moveTo>
                    <a:pt x="0" y="34"/>
                  </a:moveTo>
                  <a:lnTo>
                    <a:pt x="0" y="34"/>
                  </a:lnTo>
                  <a:lnTo>
                    <a:pt x="43" y="34"/>
                  </a:lnTo>
                  <a:lnTo>
                    <a:pt x="26" y="0"/>
                  </a:lnTo>
                  <a:lnTo>
                    <a:pt x="0" y="34"/>
                  </a:lnTo>
                  <a:lnTo>
                    <a:pt x="43" y="34"/>
                  </a:lnTo>
                  <a:lnTo>
                    <a:pt x="26" y="0"/>
                  </a:lnTo>
                  <a:lnTo>
                    <a:pt x="0" y="34"/>
                  </a:lnTo>
                </a:path>
              </a:pathLst>
            </a:custGeom>
            <a:noFill/>
            <a:ln w="127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024" name="Freeform 352"/>
            <p:cNvSpPr>
              <a:spLocks/>
            </p:cNvSpPr>
            <p:nvPr/>
          </p:nvSpPr>
          <p:spPr bwMode="auto">
            <a:xfrm>
              <a:off x="1241" y="2378"/>
              <a:ext cx="44" cy="3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43" y="34"/>
                </a:cxn>
                <a:cxn ang="0">
                  <a:pos x="26" y="0"/>
                </a:cxn>
                <a:cxn ang="0">
                  <a:pos x="0" y="34"/>
                </a:cxn>
                <a:cxn ang="0">
                  <a:pos x="43" y="34"/>
                </a:cxn>
                <a:cxn ang="0">
                  <a:pos x="26" y="0"/>
                </a:cxn>
                <a:cxn ang="0">
                  <a:pos x="0" y="34"/>
                </a:cxn>
              </a:cxnLst>
              <a:rect l="0" t="0" r="r" b="b"/>
              <a:pathLst>
                <a:path w="44" h="35">
                  <a:moveTo>
                    <a:pt x="0" y="34"/>
                  </a:moveTo>
                  <a:lnTo>
                    <a:pt x="0" y="34"/>
                  </a:lnTo>
                  <a:lnTo>
                    <a:pt x="43" y="34"/>
                  </a:lnTo>
                  <a:lnTo>
                    <a:pt x="26" y="0"/>
                  </a:lnTo>
                  <a:lnTo>
                    <a:pt x="0" y="34"/>
                  </a:lnTo>
                  <a:lnTo>
                    <a:pt x="43" y="34"/>
                  </a:lnTo>
                  <a:lnTo>
                    <a:pt x="26" y="0"/>
                  </a:lnTo>
                  <a:lnTo>
                    <a:pt x="0" y="34"/>
                  </a:lnTo>
                </a:path>
              </a:pathLst>
            </a:custGeom>
            <a:noFill/>
            <a:ln w="127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025" name="Freeform 353"/>
            <p:cNvSpPr>
              <a:spLocks/>
            </p:cNvSpPr>
            <p:nvPr/>
          </p:nvSpPr>
          <p:spPr bwMode="auto">
            <a:xfrm>
              <a:off x="1386" y="2439"/>
              <a:ext cx="43" cy="35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0" y="34"/>
                </a:cxn>
                <a:cxn ang="0">
                  <a:pos x="42" y="34"/>
                </a:cxn>
                <a:cxn ang="0">
                  <a:pos x="17" y="0"/>
                </a:cxn>
                <a:cxn ang="0">
                  <a:pos x="0" y="34"/>
                </a:cxn>
                <a:cxn ang="0">
                  <a:pos x="42" y="34"/>
                </a:cxn>
                <a:cxn ang="0">
                  <a:pos x="17" y="0"/>
                </a:cxn>
                <a:cxn ang="0">
                  <a:pos x="0" y="34"/>
                </a:cxn>
              </a:cxnLst>
              <a:rect l="0" t="0" r="r" b="b"/>
              <a:pathLst>
                <a:path w="43" h="35">
                  <a:moveTo>
                    <a:pt x="0" y="34"/>
                  </a:moveTo>
                  <a:lnTo>
                    <a:pt x="0" y="34"/>
                  </a:lnTo>
                  <a:lnTo>
                    <a:pt x="42" y="34"/>
                  </a:lnTo>
                  <a:lnTo>
                    <a:pt x="17" y="0"/>
                  </a:lnTo>
                  <a:lnTo>
                    <a:pt x="0" y="34"/>
                  </a:lnTo>
                  <a:lnTo>
                    <a:pt x="42" y="34"/>
                  </a:lnTo>
                  <a:lnTo>
                    <a:pt x="17" y="0"/>
                  </a:lnTo>
                  <a:lnTo>
                    <a:pt x="0" y="34"/>
                  </a:lnTo>
                </a:path>
              </a:pathLst>
            </a:custGeom>
            <a:noFill/>
            <a:ln w="127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026" name="Freeform 354"/>
            <p:cNvSpPr>
              <a:spLocks/>
            </p:cNvSpPr>
            <p:nvPr/>
          </p:nvSpPr>
          <p:spPr bwMode="auto">
            <a:xfrm>
              <a:off x="1479" y="2500"/>
              <a:ext cx="53" cy="42"/>
            </a:xfrm>
            <a:custGeom>
              <a:avLst/>
              <a:gdLst/>
              <a:ahLst/>
              <a:cxnLst>
                <a:cxn ang="0">
                  <a:pos x="0" y="41"/>
                </a:cxn>
                <a:cxn ang="0">
                  <a:pos x="0" y="41"/>
                </a:cxn>
                <a:cxn ang="0">
                  <a:pos x="52" y="41"/>
                </a:cxn>
                <a:cxn ang="0">
                  <a:pos x="26" y="0"/>
                </a:cxn>
                <a:cxn ang="0">
                  <a:pos x="0" y="41"/>
                </a:cxn>
                <a:cxn ang="0">
                  <a:pos x="52" y="41"/>
                </a:cxn>
                <a:cxn ang="0">
                  <a:pos x="26" y="0"/>
                </a:cxn>
                <a:cxn ang="0">
                  <a:pos x="0" y="41"/>
                </a:cxn>
              </a:cxnLst>
              <a:rect l="0" t="0" r="r" b="b"/>
              <a:pathLst>
                <a:path w="53" h="42">
                  <a:moveTo>
                    <a:pt x="0" y="41"/>
                  </a:moveTo>
                  <a:lnTo>
                    <a:pt x="0" y="41"/>
                  </a:lnTo>
                  <a:lnTo>
                    <a:pt x="52" y="41"/>
                  </a:lnTo>
                  <a:lnTo>
                    <a:pt x="26" y="0"/>
                  </a:lnTo>
                  <a:lnTo>
                    <a:pt x="0" y="41"/>
                  </a:lnTo>
                  <a:lnTo>
                    <a:pt x="52" y="41"/>
                  </a:lnTo>
                  <a:lnTo>
                    <a:pt x="26" y="0"/>
                  </a:lnTo>
                  <a:lnTo>
                    <a:pt x="0" y="41"/>
                  </a:lnTo>
                </a:path>
              </a:pathLst>
            </a:custGeom>
            <a:noFill/>
            <a:ln w="127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028" name="Rectangle 356"/>
          <p:cNvSpPr>
            <a:spLocks noChangeArrowheads="1"/>
          </p:cNvSpPr>
          <p:nvPr/>
        </p:nvSpPr>
        <p:spPr bwMode="auto">
          <a:xfrm>
            <a:off x="950913" y="4548188"/>
            <a:ext cx="2108200" cy="795337"/>
          </a:xfrm>
          <a:prstGeom prst="rect">
            <a:avLst/>
          </a:prstGeom>
          <a:solidFill>
            <a:srgbClr val="FFFFFF"/>
          </a:solidFill>
          <a:ln w="12700">
            <a:solidFill>
              <a:srgbClr val="002E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373"/>
          <p:cNvGrpSpPr>
            <a:grpSpLocks/>
          </p:cNvGrpSpPr>
          <p:nvPr/>
        </p:nvGrpSpPr>
        <p:grpSpPr bwMode="auto">
          <a:xfrm>
            <a:off x="1227138" y="4908550"/>
            <a:ext cx="1433512" cy="373063"/>
            <a:chOff x="773" y="3092"/>
            <a:chExt cx="903" cy="235"/>
          </a:xfrm>
        </p:grpSpPr>
        <p:grpSp>
          <p:nvGrpSpPr>
            <p:cNvPr id="15" name="Group 362"/>
            <p:cNvGrpSpPr>
              <a:grpSpLocks/>
            </p:cNvGrpSpPr>
            <p:nvPr/>
          </p:nvGrpSpPr>
          <p:grpSpPr bwMode="auto">
            <a:xfrm>
              <a:off x="858" y="3180"/>
              <a:ext cx="699" cy="59"/>
              <a:chOff x="858" y="3180"/>
              <a:chExt cx="699" cy="59"/>
            </a:xfrm>
          </p:grpSpPr>
          <p:sp>
            <p:nvSpPr>
              <p:cNvPr id="29029" name="Line 357"/>
              <p:cNvSpPr>
                <a:spLocks noChangeShapeType="1"/>
              </p:cNvSpPr>
              <p:nvPr/>
            </p:nvSpPr>
            <p:spPr bwMode="auto">
              <a:xfrm>
                <a:off x="905" y="3239"/>
                <a:ext cx="580" cy="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30" name="Freeform 358"/>
              <p:cNvSpPr>
                <a:spLocks/>
              </p:cNvSpPr>
              <p:nvPr/>
            </p:nvSpPr>
            <p:spPr bwMode="auto">
              <a:xfrm>
                <a:off x="1445" y="3180"/>
                <a:ext cx="112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11" y="0"/>
                  </a:cxn>
                  <a:cxn ang="0">
                    <a:pos x="52" y="55"/>
                  </a:cxn>
                  <a:cxn ang="0">
                    <a:pos x="0" y="0"/>
                  </a:cxn>
                </a:cxnLst>
                <a:rect l="0" t="0" r="r" b="b"/>
                <a:pathLst>
                  <a:path w="112" h="56">
                    <a:moveTo>
                      <a:pt x="0" y="0"/>
                    </a:moveTo>
                    <a:lnTo>
                      <a:pt x="0" y="0"/>
                    </a:lnTo>
                    <a:lnTo>
                      <a:pt x="111" y="0"/>
                    </a:lnTo>
                    <a:lnTo>
                      <a:pt x="52" y="5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31" name="Freeform 359"/>
              <p:cNvSpPr>
                <a:spLocks/>
              </p:cNvSpPr>
              <p:nvPr/>
            </p:nvSpPr>
            <p:spPr bwMode="auto">
              <a:xfrm>
                <a:off x="1445" y="3180"/>
                <a:ext cx="112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1" y="0"/>
                  </a:cxn>
                  <a:cxn ang="0">
                    <a:pos x="52" y="55"/>
                  </a:cxn>
                  <a:cxn ang="0">
                    <a:pos x="0" y="0"/>
                  </a:cxn>
                </a:cxnLst>
                <a:rect l="0" t="0" r="r" b="b"/>
                <a:pathLst>
                  <a:path w="112" h="56">
                    <a:moveTo>
                      <a:pt x="0" y="0"/>
                    </a:moveTo>
                    <a:lnTo>
                      <a:pt x="111" y="0"/>
                    </a:lnTo>
                    <a:lnTo>
                      <a:pt x="52" y="5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32" name="Freeform 360"/>
              <p:cNvSpPr>
                <a:spLocks/>
              </p:cNvSpPr>
              <p:nvPr/>
            </p:nvSpPr>
            <p:spPr bwMode="auto">
              <a:xfrm>
                <a:off x="858" y="3180"/>
                <a:ext cx="112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11" y="0"/>
                  </a:cxn>
                  <a:cxn ang="0">
                    <a:pos x="51" y="55"/>
                  </a:cxn>
                  <a:cxn ang="0">
                    <a:pos x="0" y="0"/>
                  </a:cxn>
                  <a:cxn ang="0">
                    <a:pos x="111" y="0"/>
                  </a:cxn>
                  <a:cxn ang="0">
                    <a:pos x="51" y="55"/>
                  </a:cxn>
                  <a:cxn ang="0">
                    <a:pos x="0" y="0"/>
                  </a:cxn>
                </a:cxnLst>
                <a:rect l="0" t="0" r="r" b="b"/>
                <a:pathLst>
                  <a:path w="112" h="56">
                    <a:moveTo>
                      <a:pt x="0" y="0"/>
                    </a:moveTo>
                    <a:lnTo>
                      <a:pt x="0" y="0"/>
                    </a:lnTo>
                    <a:lnTo>
                      <a:pt x="111" y="0"/>
                    </a:lnTo>
                    <a:lnTo>
                      <a:pt x="51" y="55"/>
                    </a:lnTo>
                    <a:lnTo>
                      <a:pt x="0" y="0"/>
                    </a:lnTo>
                    <a:lnTo>
                      <a:pt x="111" y="0"/>
                    </a:lnTo>
                    <a:lnTo>
                      <a:pt x="51" y="5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33" name="Freeform 361"/>
              <p:cNvSpPr>
                <a:spLocks/>
              </p:cNvSpPr>
              <p:nvPr/>
            </p:nvSpPr>
            <p:spPr bwMode="auto">
              <a:xfrm>
                <a:off x="1199" y="3180"/>
                <a:ext cx="111" cy="5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10" y="0"/>
                  </a:cxn>
                  <a:cxn ang="0">
                    <a:pos x="51" y="55"/>
                  </a:cxn>
                  <a:cxn ang="0">
                    <a:pos x="0" y="0"/>
                  </a:cxn>
                  <a:cxn ang="0">
                    <a:pos x="110" y="0"/>
                  </a:cxn>
                  <a:cxn ang="0">
                    <a:pos x="51" y="55"/>
                  </a:cxn>
                  <a:cxn ang="0">
                    <a:pos x="0" y="0"/>
                  </a:cxn>
                </a:cxnLst>
                <a:rect l="0" t="0" r="r" b="b"/>
                <a:pathLst>
                  <a:path w="111" h="56">
                    <a:moveTo>
                      <a:pt x="0" y="0"/>
                    </a:moveTo>
                    <a:lnTo>
                      <a:pt x="0" y="0"/>
                    </a:lnTo>
                    <a:lnTo>
                      <a:pt x="110" y="0"/>
                    </a:lnTo>
                    <a:lnTo>
                      <a:pt x="51" y="55"/>
                    </a:lnTo>
                    <a:lnTo>
                      <a:pt x="0" y="0"/>
                    </a:lnTo>
                    <a:lnTo>
                      <a:pt x="110" y="0"/>
                    </a:lnTo>
                    <a:lnTo>
                      <a:pt x="51" y="55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" name="Group 367"/>
            <p:cNvGrpSpPr>
              <a:grpSpLocks/>
            </p:cNvGrpSpPr>
            <p:nvPr/>
          </p:nvGrpSpPr>
          <p:grpSpPr bwMode="auto">
            <a:xfrm>
              <a:off x="978" y="3269"/>
              <a:ext cx="698" cy="58"/>
              <a:chOff x="978" y="3269"/>
              <a:chExt cx="698" cy="58"/>
            </a:xfrm>
          </p:grpSpPr>
          <p:sp>
            <p:nvSpPr>
              <p:cNvPr id="29035" name="Line 363"/>
              <p:cNvSpPr>
                <a:spLocks noChangeShapeType="1"/>
              </p:cNvSpPr>
              <p:nvPr/>
            </p:nvSpPr>
            <p:spPr bwMode="auto">
              <a:xfrm flipH="1">
                <a:off x="1029" y="3327"/>
                <a:ext cx="588" cy="0"/>
              </a:xfrm>
              <a:prstGeom prst="line">
                <a:avLst/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036" name="Freeform 364"/>
              <p:cNvSpPr>
                <a:spLocks/>
              </p:cNvSpPr>
              <p:nvPr/>
            </p:nvSpPr>
            <p:spPr bwMode="auto">
              <a:xfrm>
                <a:off x="978" y="3269"/>
                <a:ext cx="111" cy="55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110" y="0"/>
                  </a:cxn>
                  <a:cxn ang="0">
                    <a:pos x="0" y="0"/>
                  </a:cxn>
                  <a:cxn ang="0">
                    <a:pos x="59" y="54"/>
                  </a:cxn>
                  <a:cxn ang="0">
                    <a:pos x="110" y="0"/>
                  </a:cxn>
                  <a:cxn ang="0">
                    <a:pos x="0" y="0"/>
                  </a:cxn>
                  <a:cxn ang="0">
                    <a:pos x="59" y="54"/>
                  </a:cxn>
                  <a:cxn ang="0">
                    <a:pos x="110" y="0"/>
                  </a:cxn>
                </a:cxnLst>
                <a:rect l="0" t="0" r="r" b="b"/>
                <a:pathLst>
                  <a:path w="111" h="55">
                    <a:moveTo>
                      <a:pt x="110" y="0"/>
                    </a:moveTo>
                    <a:lnTo>
                      <a:pt x="110" y="0"/>
                    </a:lnTo>
                    <a:lnTo>
                      <a:pt x="0" y="0"/>
                    </a:lnTo>
                    <a:lnTo>
                      <a:pt x="59" y="54"/>
                    </a:lnTo>
                    <a:lnTo>
                      <a:pt x="110" y="0"/>
                    </a:lnTo>
                    <a:lnTo>
                      <a:pt x="0" y="0"/>
                    </a:lnTo>
                    <a:lnTo>
                      <a:pt x="59" y="54"/>
                    </a:lnTo>
                    <a:lnTo>
                      <a:pt x="110" y="0"/>
                    </a:lnTo>
                  </a:path>
                </a:pathLst>
              </a:custGeom>
              <a:noFill/>
              <a:ln w="127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37" name="Freeform 365"/>
              <p:cNvSpPr>
                <a:spLocks/>
              </p:cNvSpPr>
              <p:nvPr/>
            </p:nvSpPr>
            <p:spPr bwMode="auto">
              <a:xfrm>
                <a:off x="1565" y="3269"/>
                <a:ext cx="111" cy="55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110" y="0"/>
                  </a:cxn>
                  <a:cxn ang="0">
                    <a:pos x="0" y="0"/>
                  </a:cxn>
                  <a:cxn ang="0">
                    <a:pos x="59" y="54"/>
                  </a:cxn>
                  <a:cxn ang="0">
                    <a:pos x="110" y="0"/>
                  </a:cxn>
                  <a:cxn ang="0">
                    <a:pos x="0" y="0"/>
                  </a:cxn>
                  <a:cxn ang="0">
                    <a:pos x="59" y="54"/>
                  </a:cxn>
                  <a:cxn ang="0">
                    <a:pos x="110" y="0"/>
                  </a:cxn>
                </a:cxnLst>
                <a:rect l="0" t="0" r="r" b="b"/>
                <a:pathLst>
                  <a:path w="111" h="55">
                    <a:moveTo>
                      <a:pt x="110" y="0"/>
                    </a:moveTo>
                    <a:lnTo>
                      <a:pt x="110" y="0"/>
                    </a:lnTo>
                    <a:lnTo>
                      <a:pt x="0" y="0"/>
                    </a:lnTo>
                    <a:lnTo>
                      <a:pt x="59" y="54"/>
                    </a:lnTo>
                    <a:lnTo>
                      <a:pt x="110" y="0"/>
                    </a:lnTo>
                    <a:lnTo>
                      <a:pt x="0" y="0"/>
                    </a:lnTo>
                    <a:lnTo>
                      <a:pt x="59" y="54"/>
                    </a:lnTo>
                    <a:lnTo>
                      <a:pt x="110" y="0"/>
                    </a:lnTo>
                  </a:path>
                </a:pathLst>
              </a:custGeom>
              <a:noFill/>
              <a:ln w="127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038" name="Freeform 366"/>
              <p:cNvSpPr>
                <a:spLocks/>
              </p:cNvSpPr>
              <p:nvPr/>
            </p:nvSpPr>
            <p:spPr bwMode="auto">
              <a:xfrm>
                <a:off x="1224" y="3269"/>
                <a:ext cx="112" cy="55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111" y="0"/>
                  </a:cxn>
                  <a:cxn ang="0">
                    <a:pos x="0" y="0"/>
                  </a:cxn>
                  <a:cxn ang="0">
                    <a:pos x="60" y="54"/>
                  </a:cxn>
                  <a:cxn ang="0">
                    <a:pos x="111" y="0"/>
                  </a:cxn>
                  <a:cxn ang="0">
                    <a:pos x="0" y="0"/>
                  </a:cxn>
                  <a:cxn ang="0">
                    <a:pos x="60" y="54"/>
                  </a:cxn>
                  <a:cxn ang="0">
                    <a:pos x="111" y="0"/>
                  </a:cxn>
                </a:cxnLst>
                <a:rect l="0" t="0" r="r" b="b"/>
                <a:pathLst>
                  <a:path w="112" h="55">
                    <a:moveTo>
                      <a:pt x="111" y="0"/>
                    </a:moveTo>
                    <a:lnTo>
                      <a:pt x="111" y="0"/>
                    </a:lnTo>
                    <a:lnTo>
                      <a:pt x="0" y="0"/>
                    </a:lnTo>
                    <a:lnTo>
                      <a:pt x="60" y="54"/>
                    </a:lnTo>
                    <a:lnTo>
                      <a:pt x="111" y="0"/>
                    </a:lnTo>
                    <a:lnTo>
                      <a:pt x="0" y="0"/>
                    </a:lnTo>
                    <a:lnTo>
                      <a:pt x="60" y="54"/>
                    </a:lnTo>
                    <a:lnTo>
                      <a:pt x="111" y="0"/>
                    </a:lnTo>
                  </a:path>
                </a:pathLst>
              </a:custGeom>
              <a:noFill/>
              <a:ln w="12700" cap="rnd" cmpd="sng">
                <a:solidFill>
                  <a:srgbClr val="000099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040" name="Line 368"/>
            <p:cNvSpPr>
              <a:spLocks noChangeShapeType="1"/>
            </p:cNvSpPr>
            <p:nvPr/>
          </p:nvSpPr>
          <p:spPr bwMode="auto">
            <a:xfrm>
              <a:off x="820" y="3150"/>
              <a:ext cx="580" cy="0"/>
            </a:xfrm>
            <a:prstGeom prst="line">
              <a:avLst/>
            </a:prstGeom>
            <a:noFill/>
            <a:ln w="127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41" name="Freeform 369"/>
            <p:cNvSpPr>
              <a:spLocks/>
            </p:cNvSpPr>
            <p:nvPr/>
          </p:nvSpPr>
          <p:spPr bwMode="auto">
            <a:xfrm>
              <a:off x="1360" y="3092"/>
              <a:ext cx="112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11" y="0"/>
                </a:cxn>
                <a:cxn ang="0">
                  <a:pos x="51" y="54"/>
                </a:cxn>
                <a:cxn ang="0">
                  <a:pos x="0" y="0"/>
                </a:cxn>
                <a:cxn ang="0">
                  <a:pos x="111" y="0"/>
                </a:cxn>
                <a:cxn ang="0">
                  <a:pos x="51" y="54"/>
                </a:cxn>
                <a:cxn ang="0">
                  <a:pos x="0" y="0"/>
                </a:cxn>
              </a:cxnLst>
              <a:rect l="0" t="0" r="r" b="b"/>
              <a:pathLst>
                <a:path w="112" h="55">
                  <a:moveTo>
                    <a:pt x="0" y="0"/>
                  </a:moveTo>
                  <a:lnTo>
                    <a:pt x="0" y="0"/>
                  </a:lnTo>
                  <a:lnTo>
                    <a:pt x="111" y="0"/>
                  </a:lnTo>
                  <a:lnTo>
                    <a:pt x="51" y="54"/>
                  </a:lnTo>
                  <a:lnTo>
                    <a:pt x="0" y="0"/>
                  </a:lnTo>
                  <a:lnTo>
                    <a:pt x="111" y="0"/>
                  </a:lnTo>
                  <a:lnTo>
                    <a:pt x="51" y="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042" name="Freeform 370"/>
            <p:cNvSpPr>
              <a:spLocks/>
            </p:cNvSpPr>
            <p:nvPr/>
          </p:nvSpPr>
          <p:spPr bwMode="auto">
            <a:xfrm>
              <a:off x="773" y="3092"/>
              <a:ext cx="112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11" y="0"/>
                </a:cxn>
                <a:cxn ang="0">
                  <a:pos x="51" y="54"/>
                </a:cxn>
                <a:cxn ang="0">
                  <a:pos x="0" y="0"/>
                </a:cxn>
                <a:cxn ang="0">
                  <a:pos x="111" y="0"/>
                </a:cxn>
                <a:cxn ang="0">
                  <a:pos x="51" y="54"/>
                </a:cxn>
                <a:cxn ang="0">
                  <a:pos x="0" y="0"/>
                </a:cxn>
              </a:cxnLst>
              <a:rect l="0" t="0" r="r" b="b"/>
              <a:pathLst>
                <a:path w="112" h="55">
                  <a:moveTo>
                    <a:pt x="0" y="0"/>
                  </a:moveTo>
                  <a:lnTo>
                    <a:pt x="0" y="0"/>
                  </a:lnTo>
                  <a:lnTo>
                    <a:pt x="111" y="0"/>
                  </a:lnTo>
                  <a:lnTo>
                    <a:pt x="51" y="54"/>
                  </a:lnTo>
                  <a:lnTo>
                    <a:pt x="0" y="0"/>
                  </a:lnTo>
                  <a:lnTo>
                    <a:pt x="111" y="0"/>
                  </a:lnTo>
                  <a:lnTo>
                    <a:pt x="51" y="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043" name="Freeform 371"/>
            <p:cNvSpPr>
              <a:spLocks/>
            </p:cNvSpPr>
            <p:nvPr/>
          </p:nvSpPr>
          <p:spPr bwMode="auto">
            <a:xfrm>
              <a:off x="1046" y="3180"/>
              <a:ext cx="111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10" y="0"/>
                </a:cxn>
                <a:cxn ang="0">
                  <a:pos x="51" y="55"/>
                </a:cxn>
                <a:cxn ang="0">
                  <a:pos x="0" y="0"/>
                </a:cxn>
                <a:cxn ang="0">
                  <a:pos x="110" y="0"/>
                </a:cxn>
                <a:cxn ang="0">
                  <a:pos x="51" y="55"/>
                </a:cxn>
                <a:cxn ang="0">
                  <a:pos x="0" y="0"/>
                </a:cxn>
              </a:cxnLst>
              <a:rect l="0" t="0" r="r" b="b"/>
              <a:pathLst>
                <a:path w="111" h="56">
                  <a:moveTo>
                    <a:pt x="0" y="0"/>
                  </a:moveTo>
                  <a:lnTo>
                    <a:pt x="0" y="0"/>
                  </a:lnTo>
                  <a:lnTo>
                    <a:pt x="110" y="0"/>
                  </a:lnTo>
                  <a:lnTo>
                    <a:pt x="51" y="55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51" y="5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044" name="Freeform 372"/>
            <p:cNvSpPr>
              <a:spLocks/>
            </p:cNvSpPr>
            <p:nvPr/>
          </p:nvSpPr>
          <p:spPr bwMode="auto">
            <a:xfrm>
              <a:off x="1182" y="3092"/>
              <a:ext cx="111" cy="5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110" y="0"/>
                </a:cxn>
                <a:cxn ang="0">
                  <a:pos x="51" y="54"/>
                </a:cxn>
                <a:cxn ang="0">
                  <a:pos x="0" y="0"/>
                </a:cxn>
                <a:cxn ang="0">
                  <a:pos x="110" y="0"/>
                </a:cxn>
                <a:cxn ang="0">
                  <a:pos x="51" y="54"/>
                </a:cxn>
                <a:cxn ang="0">
                  <a:pos x="0" y="0"/>
                </a:cxn>
              </a:cxnLst>
              <a:rect l="0" t="0" r="r" b="b"/>
              <a:pathLst>
                <a:path w="111" h="55">
                  <a:moveTo>
                    <a:pt x="0" y="0"/>
                  </a:moveTo>
                  <a:lnTo>
                    <a:pt x="0" y="0"/>
                  </a:lnTo>
                  <a:lnTo>
                    <a:pt x="110" y="0"/>
                  </a:lnTo>
                  <a:lnTo>
                    <a:pt x="51" y="54"/>
                  </a:lnTo>
                  <a:lnTo>
                    <a:pt x="0" y="0"/>
                  </a:lnTo>
                  <a:lnTo>
                    <a:pt x="110" y="0"/>
                  </a:lnTo>
                  <a:lnTo>
                    <a:pt x="51" y="54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046" name="Rectangle 374"/>
          <p:cNvSpPr>
            <a:spLocks noChangeArrowheads="1"/>
          </p:cNvSpPr>
          <p:nvPr/>
        </p:nvSpPr>
        <p:spPr bwMode="auto">
          <a:xfrm>
            <a:off x="1190625" y="4560888"/>
            <a:ext cx="27305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D</a:t>
            </a:r>
          </a:p>
        </p:txBody>
      </p:sp>
      <p:sp>
        <p:nvSpPr>
          <p:cNvPr id="29047" name="Rectangle 375"/>
          <p:cNvSpPr>
            <a:spLocks noChangeArrowheads="1"/>
          </p:cNvSpPr>
          <p:nvPr/>
        </p:nvSpPr>
        <p:spPr bwMode="auto">
          <a:xfrm>
            <a:off x="1306513" y="45608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e</a:t>
            </a:r>
          </a:p>
        </p:txBody>
      </p:sp>
      <p:sp>
        <p:nvSpPr>
          <p:cNvPr id="29048" name="Rectangle 376"/>
          <p:cNvSpPr>
            <a:spLocks noChangeArrowheads="1"/>
          </p:cNvSpPr>
          <p:nvPr/>
        </p:nvSpPr>
        <p:spPr bwMode="auto">
          <a:xfrm>
            <a:off x="1397000" y="4560888"/>
            <a:ext cx="223838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t</a:t>
            </a:r>
          </a:p>
        </p:txBody>
      </p:sp>
      <p:sp>
        <p:nvSpPr>
          <p:cNvPr id="29049" name="Rectangle 377"/>
          <p:cNvSpPr>
            <a:spLocks noChangeArrowheads="1"/>
          </p:cNvSpPr>
          <p:nvPr/>
        </p:nvSpPr>
        <p:spPr bwMode="auto">
          <a:xfrm>
            <a:off x="1450975" y="45608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a</a:t>
            </a:r>
          </a:p>
        </p:txBody>
      </p:sp>
      <p:sp>
        <p:nvSpPr>
          <p:cNvPr id="29050" name="Rectangle 378"/>
          <p:cNvSpPr>
            <a:spLocks noChangeArrowheads="1"/>
          </p:cNvSpPr>
          <p:nvPr/>
        </p:nvSpPr>
        <p:spPr bwMode="auto">
          <a:xfrm>
            <a:off x="1541463" y="4560888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i</a:t>
            </a:r>
          </a:p>
        </p:txBody>
      </p:sp>
      <p:sp>
        <p:nvSpPr>
          <p:cNvPr id="29051" name="Rectangle 379"/>
          <p:cNvSpPr>
            <a:spLocks noChangeArrowheads="1"/>
          </p:cNvSpPr>
          <p:nvPr/>
        </p:nvSpPr>
        <p:spPr bwMode="auto">
          <a:xfrm>
            <a:off x="1585913" y="4560888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l</a:t>
            </a:r>
          </a:p>
        </p:txBody>
      </p:sp>
      <p:sp>
        <p:nvSpPr>
          <p:cNvPr id="29052" name="Rectangle 380"/>
          <p:cNvSpPr>
            <a:spLocks noChangeArrowheads="1"/>
          </p:cNvSpPr>
          <p:nvPr/>
        </p:nvSpPr>
        <p:spPr bwMode="auto">
          <a:xfrm>
            <a:off x="1631950" y="45608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e</a:t>
            </a:r>
          </a:p>
        </p:txBody>
      </p:sp>
      <p:sp>
        <p:nvSpPr>
          <p:cNvPr id="29053" name="Rectangle 381"/>
          <p:cNvSpPr>
            <a:spLocks noChangeArrowheads="1"/>
          </p:cNvSpPr>
          <p:nvPr/>
        </p:nvSpPr>
        <p:spPr bwMode="auto">
          <a:xfrm>
            <a:off x="1720850" y="4560888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d</a:t>
            </a:r>
          </a:p>
        </p:txBody>
      </p:sp>
      <p:sp>
        <p:nvSpPr>
          <p:cNvPr id="29054" name="Rectangle 382"/>
          <p:cNvSpPr>
            <a:spLocks noChangeArrowheads="1"/>
          </p:cNvSpPr>
          <p:nvPr/>
        </p:nvSpPr>
        <p:spPr bwMode="auto">
          <a:xfrm>
            <a:off x="1820863" y="4560888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 </a:t>
            </a:r>
          </a:p>
        </p:txBody>
      </p:sp>
      <p:sp>
        <p:nvSpPr>
          <p:cNvPr id="29055" name="Rectangle 383"/>
          <p:cNvSpPr>
            <a:spLocks noChangeArrowheads="1"/>
          </p:cNvSpPr>
          <p:nvPr/>
        </p:nvSpPr>
        <p:spPr bwMode="auto">
          <a:xfrm>
            <a:off x="1865313" y="4560888"/>
            <a:ext cx="26511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S</a:t>
            </a:r>
          </a:p>
        </p:txBody>
      </p:sp>
      <p:sp>
        <p:nvSpPr>
          <p:cNvPr id="29056" name="Rectangle 384"/>
          <p:cNvSpPr>
            <a:spLocks noChangeArrowheads="1"/>
          </p:cNvSpPr>
          <p:nvPr/>
        </p:nvSpPr>
        <p:spPr bwMode="auto">
          <a:xfrm>
            <a:off x="1973263" y="45608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c</a:t>
            </a:r>
          </a:p>
        </p:txBody>
      </p:sp>
      <p:sp>
        <p:nvSpPr>
          <p:cNvPr id="29057" name="Rectangle 385"/>
          <p:cNvSpPr>
            <a:spLocks noChangeArrowheads="1"/>
          </p:cNvSpPr>
          <p:nvPr/>
        </p:nvSpPr>
        <p:spPr bwMode="auto">
          <a:xfrm>
            <a:off x="2063750" y="4560888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h</a:t>
            </a:r>
          </a:p>
        </p:txBody>
      </p:sp>
      <p:sp>
        <p:nvSpPr>
          <p:cNvPr id="29058" name="Rectangle 386"/>
          <p:cNvSpPr>
            <a:spLocks noChangeArrowheads="1"/>
          </p:cNvSpPr>
          <p:nvPr/>
        </p:nvSpPr>
        <p:spPr bwMode="auto">
          <a:xfrm>
            <a:off x="2162175" y="45608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e</a:t>
            </a:r>
          </a:p>
        </p:txBody>
      </p:sp>
      <p:sp>
        <p:nvSpPr>
          <p:cNvPr id="29059" name="Rectangle 387"/>
          <p:cNvSpPr>
            <a:spLocks noChangeArrowheads="1"/>
          </p:cNvSpPr>
          <p:nvPr/>
        </p:nvSpPr>
        <p:spPr bwMode="auto">
          <a:xfrm>
            <a:off x="2252663" y="4560888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d</a:t>
            </a:r>
          </a:p>
        </p:txBody>
      </p:sp>
      <p:sp>
        <p:nvSpPr>
          <p:cNvPr id="29060" name="Rectangle 388"/>
          <p:cNvSpPr>
            <a:spLocks noChangeArrowheads="1"/>
          </p:cNvSpPr>
          <p:nvPr/>
        </p:nvSpPr>
        <p:spPr bwMode="auto">
          <a:xfrm>
            <a:off x="2352675" y="4560888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u</a:t>
            </a:r>
          </a:p>
        </p:txBody>
      </p:sp>
      <p:sp>
        <p:nvSpPr>
          <p:cNvPr id="29061" name="Rectangle 389"/>
          <p:cNvSpPr>
            <a:spLocks noChangeArrowheads="1"/>
          </p:cNvSpPr>
          <p:nvPr/>
        </p:nvSpPr>
        <p:spPr bwMode="auto">
          <a:xfrm>
            <a:off x="2451100" y="4560888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l</a:t>
            </a:r>
          </a:p>
        </p:txBody>
      </p:sp>
      <p:sp>
        <p:nvSpPr>
          <p:cNvPr id="29062" name="Rectangle 390"/>
          <p:cNvSpPr>
            <a:spLocks noChangeArrowheads="1"/>
          </p:cNvSpPr>
          <p:nvPr/>
        </p:nvSpPr>
        <p:spPr bwMode="auto">
          <a:xfrm>
            <a:off x="2495550" y="45608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e</a:t>
            </a:r>
          </a:p>
        </p:txBody>
      </p:sp>
      <p:sp>
        <p:nvSpPr>
          <p:cNvPr id="29063" name="Rectangle 391"/>
          <p:cNvSpPr>
            <a:spLocks noChangeArrowheads="1"/>
          </p:cNvSpPr>
          <p:nvPr/>
        </p:nvSpPr>
        <p:spPr bwMode="auto">
          <a:xfrm>
            <a:off x="2586038" y="45608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003ECC"/>
                </a:solidFill>
                <a:latin typeface="Helvetica" charset="0"/>
              </a:rPr>
              <a:t>s</a:t>
            </a:r>
          </a:p>
        </p:txBody>
      </p:sp>
      <p:sp>
        <p:nvSpPr>
          <p:cNvPr id="29064" name="Line 392"/>
          <p:cNvSpPr>
            <a:spLocks noChangeShapeType="1"/>
          </p:cNvSpPr>
          <p:nvPr/>
        </p:nvSpPr>
        <p:spPr bwMode="auto">
          <a:xfrm>
            <a:off x="963613" y="4752975"/>
            <a:ext cx="20828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" name="Group 441"/>
          <p:cNvGrpSpPr>
            <a:grpSpLocks/>
          </p:cNvGrpSpPr>
          <p:nvPr/>
        </p:nvGrpSpPr>
        <p:grpSpPr bwMode="auto">
          <a:xfrm>
            <a:off x="3513138" y="5281613"/>
            <a:ext cx="1397000" cy="1184275"/>
            <a:chOff x="2213" y="3327"/>
            <a:chExt cx="880" cy="746"/>
          </a:xfrm>
        </p:grpSpPr>
        <p:sp>
          <p:nvSpPr>
            <p:cNvPr id="29065" name="Rectangle 393"/>
            <p:cNvSpPr>
              <a:spLocks noChangeArrowheads="1"/>
            </p:cNvSpPr>
            <p:nvPr/>
          </p:nvSpPr>
          <p:spPr bwMode="auto">
            <a:xfrm>
              <a:off x="2487" y="3470"/>
              <a:ext cx="606" cy="6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6" name="Rectangle 394"/>
            <p:cNvSpPr>
              <a:spLocks noChangeArrowheads="1"/>
            </p:cNvSpPr>
            <p:nvPr/>
          </p:nvSpPr>
          <p:spPr bwMode="auto">
            <a:xfrm>
              <a:off x="2317" y="3395"/>
              <a:ext cx="682" cy="6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7" name="Rectangle 395"/>
            <p:cNvSpPr>
              <a:spLocks noChangeArrowheads="1"/>
            </p:cNvSpPr>
            <p:nvPr/>
          </p:nvSpPr>
          <p:spPr bwMode="auto">
            <a:xfrm>
              <a:off x="2224" y="3327"/>
              <a:ext cx="681" cy="60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8" name="Line 396"/>
            <p:cNvSpPr>
              <a:spLocks noChangeShapeType="1"/>
            </p:cNvSpPr>
            <p:nvPr/>
          </p:nvSpPr>
          <p:spPr bwMode="auto">
            <a:xfrm>
              <a:off x="2241" y="3443"/>
              <a:ext cx="656" cy="0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069" name="Rectangle 397"/>
            <p:cNvSpPr>
              <a:spLocks noChangeArrowheads="1"/>
            </p:cNvSpPr>
            <p:nvPr/>
          </p:nvSpPr>
          <p:spPr bwMode="auto">
            <a:xfrm>
              <a:off x="2249" y="3328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T</a:t>
              </a:r>
            </a:p>
          </p:txBody>
        </p:sp>
        <p:sp>
          <p:nvSpPr>
            <p:cNvPr id="29070" name="Rectangle 398"/>
            <p:cNvSpPr>
              <a:spLocks noChangeArrowheads="1"/>
            </p:cNvSpPr>
            <p:nvPr/>
          </p:nvSpPr>
          <p:spPr bwMode="auto">
            <a:xfrm>
              <a:off x="2303" y="33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a</a:t>
              </a:r>
            </a:p>
          </p:txBody>
        </p:sp>
        <p:sp>
          <p:nvSpPr>
            <p:cNvPr id="29071" name="Rectangle 399"/>
            <p:cNvSpPr>
              <a:spLocks noChangeArrowheads="1"/>
            </p:cNvSpPr>
            <p:nvPr/>
          </p:nvSpPr>
          <p:spPr bwMode="auto">
            <a:xfrm>
              <a:off x="2360" y="33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072" name="Rectangle 400"/>
            <p:cNvSpPr>
              <a:spLocks noChangeArrowheads="1"/>
            </p:cNvSpPr>
            <p:nvPr/>
          </p:nvSpPr>
          <p:spPr bwMode="auto">
            <a:xfrm>
              <a:off x="2417" y="33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k</a:t>
              </a:r>
            </a:p>
          </p:txBody>
        </p:sp>
        <p:sp>
          <p:nvSpPr>
            <p:cNvPr id="29073" name="Rectangle 401"/>
            <p:cNvSpPr>
              <a:spLocks noChangeArrowheads="1"/>
            </p:cNvSpPr>
            <p:nvPr/>
          </p:nvSpPr>
          <p:spPr bwMode="auto">
            <a:xfrm>
              <a:off x="2474" y="3328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074" name="Rectangle 402"/>
            <p:cNvSpPr>
              <a:spLocks noChangeArrowheads="1"/>
            </p:cNvSpPr>
            <p:nvPr/>
          </p:nvSpPr>
          <p:spPr bwMode="auto">
            <a:xfrm>
              <a:off x="2502" y="3328"/>
              <a:ext cx="167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P</a:t>
              </a:r>
            </a:p>
          </p:txBody>
        </p:sp>
        <p:sp>
          <p:nvSpPr>
            <p:cNvPr id="29075" name="Rectangle 403"/>
            <p:cNvSpPr>
              <a:spLocks noChangeArrowheads="1"/>
            </p:cNvSpPr>
            <p:nvPr/>
          </p:nvSpPr>
          <p:spPr bwMode="auto">
            <a:xfrm>
              <a:off x="2570" y="3328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l</a:t>
              </a:r>
            </a:p>
          </p:txBody>
        </p:sp>
        <p:sp>
          <p:nvSpPr>
            <p:cNvPr id="29076" name="Rectangle 404"/>
            <p:cNvSpPr>
              <a:spLocks noChangeArrowheads="1"/>
            </p:cNvSpPr>
            <p:nvPr/>
          </p:nvSpPr>
          <p:spPr bwMode="auto">
            <a:xfrm>
              <a:off x="2599" y="33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a</a:t>
              </a:r>
            </a:p>
          </p:txBody>
        </p:sp>
        <p:sp>
          <p:nvSpPr>
            <p:cNvPr id="29077" name="Rectangle 405"/>
            <p:cNvSpPr>
              <a:spLocks noChangeArrowheads="1"/>
            </p:cNvSpPr>
            <p:nvPr/>
          </p:nvSpPr>
          <p:spPr bwMode="auto">
            <a:xfrm>
              <a:off x="2655" y="3328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n</a:t>
              </a:r>
            </a:p>
          </p:txBody>
        </p:sp>
        <p:sp>
          <p:nvSpPr>
            <p:cNvPr id="29078" name="Rectangle 406"/>
            <p:cNvSpPr>
              <a:spLocks noChangeArrowheads="1"/>
            </p:cNvSpPr>
            <p:nvPr/>
          </p:nvSpPr>
          <p:spPr bwMode="auto">
            <a:xfrm>
              <a:off x="2718" y="33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079" name="Rectangle 407"/>
            <p:cNvSpPr>
              <a:spLocks noChangeArrowheads="1"/>
            </p:cNvSpPr>
            <p:nvPr/>
          </p:nvSpPr>
          <p:spPr bwMode="auto">
            <a:xfrm>
              <a:off x="2213" y="3451"/>
              <a:ext cx="167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080" name="Rectangle 408"/>
            <p:cNvSpPr>
              <a:spLocks noChangeArrowheads="1"/>
            </p:cNvSpPr>
            <p:nvPr/>
          </p:nvSpPr>
          <p:spPr bwMode="auto">
            <a:xfrm>
              <a:off x="2281" y="3451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u</a:t>
              </a:r>
            </a:p>
          </p:txBody>
        </p:sp>
        <p:sp>
          <p:nvSpPr>
            <p:cNvPr id="29081" name="Rectangle 409"/>
            <p:cNvSpPr>
              <a:spLocks noChangeArrowheads="1"/>
            </p:cNvSpPr>
            <p:nvPr/>
          </p:nvSpPr>
          <p:spPr bwMode="auto">
            <a:xfrm>
              <a:off x="2344" y="3451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b</a:t>
              </a:r>
            </a:p>
          </p:txBody>
        </p:sp>
        <p:sp>
          <p:nvSpPr>
            <p:cNvPr id="29082" name="Rectangle 410"/>
            <p:cNvSpPr>
              <a:spLocks noChangeArrowheads="1"/>
            </p:cNvSpPr>
            <p:nvPr/>
          </p:nvSpPr>
          <p:spPr bwMode="auto">
            <a:xfrm>
              <a:off x="2406" y="3451"/>
              <a:ext cx="141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t</a:t>
              </a:r>
            </a:p>
          </p:txBody>
        </p:sp>
        <p:sp>
          <p:nvSpPr>
            <p:cNvPr id="29083" name="Rectangle 411"/>
            <p:cNvSpPr>
              <a:spLocks noChangeArrowheads="1"/>
            </p:cNvSpPr>
            <p:nvPr/>
          </p:nvSpPr>
          <p:spPr bwMode="auto">
            <a:xfrm>
              <a:off x="2440" y="3451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a</a:t>
              </a:r>
            </a:p>
          </p:txBody>
        </p:sp>
        <p:sp>
          <p:nvSpPr>
            <p:cNvPr id="29084" name="Rectangle 412"/>
            <p:cNvSpPr>
              <a:spLocks noChangeArrowheads="1"/>
            </p:cNvSpPr>
            <p:nvPr/>
          </p:nvSpPr>
          <p:spPr bwMode="auto">
            <a:xfrm>
              <a:off x="2497" y="3451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085" name="Rectangle 413"/>
            <p:cNvSpPr>
              <a:spLocks noChangeArrowheads="1"/>
            </p:cNvSpPr>
            <p:nvPr/>
          </p:nvSpPr>
          <p:spPr bwMode="auto">
            <a:xfrm>
              <a:off x="2554" y="3451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k</a:t>
              </a:r>
            </a:p>
          </p:txBody>
        </p:sp>
        <p:sp>
          <p:nvSpPr>
            <p:cNvPr id="29086" name="Rectangle 414"/>
            <p:cNvSpPr>
              <a:spLocks noChangeArrowheads="1"/>
            </p:cNvSpPr>
            <p:nvPr/>
          </p:nvSpPr>
          <p:spPr bwMode="auto">
            <a:xfrm>
              <a:off x="2610" y="3451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087" name="Rectangle 415"/>
            <p:cNvSpPr>
              <a:spLocks noChangeArrowheads="1"/>
            </p:cNvSpPr>
            <p:nvPr/>
          </p:nvSpPr>
          <p:spPr bwMode="auto">
            <a:xfrm>
              <a:off x="2667" y="3451"/>
              <a:ext cx="11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endParaRPr lang="en-US" sz="1000">
                <a:solidFill>
                  <a:srgbClr val="990000"/>
                </a:solidFill>
                <a:latin typeface="Helvetica" charset="0"/>
              </a:endParaRPr>
            </a:p>
            <a:p>
              <a:endParaRPr lang="en-US" sz="1000">
                <a:solidFill>
                  <a:srgbClr val="990000"/>
                </a:solidFill>
                <a:latin typeface="Helvetica" charset="0"/>
              </a:endParaRPr>
            </a:p>
          </p:txBody>
        </p:sp>
        <p:sp>
          <p:nvSpPr>
            <p:cNvPr id="29088" name="Rectangle 416"/>
            <p:cNvSpPr>
              <a:spLocks noChangeArrowheads="1"/>
            </p:cNvSpPr>
            <p:nvPr/>
          </p:nvSpPr>
          <p:spPr bwMode="auto">
            <a:xfrm>
              <a:off x="2213" y="3539"/>
              <a:ext cx="167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089" name="Rectangle 417"/>
            <p:cNvSpPr>
              <a:spLocks noChangeArrowheads="1"/>
            </p:cNvSpPr>
            <p:nvPr/>
          </p:nvSpPr>
          <p:spPr bwMode="auto">
            <a:xfrm>
              <a:off x="2281" y="3539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c</a:t>
              </a:r>
            </a:p>
          </p:txBody>
        </p:sp>
        <p:sp>
          <p:nvSpPr>
            <p:cNvPr id="29090" name="Rectangle 418"/>
            <p:cNvSpPr>
              <a:spLocks noChangeArrowheads="1"/>
            </p:cNvSpPr>
            <p:nvPr/>
          </p:nvSpPr>
          <p:spPr bwMode="auto">
            <a:xfrm>
              <a:off x="2338" y="3539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h</a:t>
              </a:r>
            </a:p>
          </p:txBody>
        </p:sp>
        <p:sp>
          <p:nvSpPr>
            <p:cNvPr id="29091" name="Rectangle 419"/>
            <p:cNvSpPr>
              <a:spLocks noChangeArrowheads="1"/>
            </p:cNvSpPr>
            <p:nvPr/>
          </p:nvSpPr>
          <p:spPr bwMode="auto">
            <a:xfrm>
              <a:off x="2400" y="3539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9092" name="Rectangle 420"/>
            <p:cNvSpPr>
              <a:spLocks noChangeArrowheads="1"/>
            </p:cNvSpPr>
            <p:nvPr/>
          </p:nvSpPr>
          <p:spPr bwMode="auto">
            <a:xfrm>
              <a:off x="2457" y="3539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d</a:t>
              </a:r>
            </a:p>
          </p:txBody>
        </p:sp>
        <p:sp>
          <p:nvSpPr>
            <p:cNvPr id="29093" name="Rectangle 421"/>
            <p:cNvSpPr>
              <a:spLocks noChangeArrowheads="1"/>
            </p:cNvSpPr>
            <p:nvPr/>
          </p:nvSpPr>
          <p:spPr bwMode="auto">
            <a:xfrm>
              <a:off x="2520" y="3539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u</a:t>
              </a:r>
            </a:p>
          </p:txBody>
        </p:sp>
        <p:sp>
          <p:nvSpPr>
            <p:cNvPr id="29094" name="Rectangle 422"/>
            <p:cNvSpPr>
              <a:spLocks noChangeArrowheads="1"/>
            </p:cNvSpPr>
            <p:nvPr/>
          </p:nvSpPr>
          <p:spPr bwMode="auto">
            <a:xfrm>
              <a:off x="2582" y="3539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l</a:t>
              </a:r>
            </a:p>
          </p:txBody>
        </p:sp>
        <p:sp>
          <p:nvSpPr>
            <p:cNvPr id="29095" name="Rectangle 423"/>
            <p:cNvSpPr>
              <a:spLocks noChangeArrowheads="1"/>
            </p:cNvSpPr>
            <p:nvPr/>
          </p:nvSpPr>
          <p:spPr bwMode="auto">
            <a:xfrm>
              <a:off x="2610" y="3539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9096" name="Rectangle 424"/>
            <p:cNvSpPr>
              <a:spLocks noChangeArrowheads="1"/>
            </p:cNvSpPr>
            <p:nvPr/>
          </p:nvSpPr>
          <p:spPr bwMode="auto">
            <a:xfrm>
              <a:off x="2667" y="3539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097" name="Rectangle 425"/>
            <p:cNvSpPr>
              <a:spLocks noChangeArrowheads="1"/>
            </p:cNvSpPr>
            <p:nvPr/>
          </p:nvSpPr>
          <p:spPr bwMode="auto">
            <a:xfrm>
              <a:off x="2724" y="3539"/>
              <a:ext cx="11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endParaRPr lang="en-US" sz="1000">
                <a:solidFill>
                  <a:srgbClr val="990000"/>
                </a:solidFill>
                <a:latin typeface="Helvetica" charset="0"/>
              </a:endParaRPr>
            </a:p>
            <a:p>
              <a:endParaRPr lang="en-US" sz="1000">
                <a:solidFill>
                  <a:srgbClr val="990000"/>
                </a:solidFill>
                <a:latin typeface="Helvetica" charset="0"/>
              </a:endParaRPr>
            </a:p>
          </p:txBody>
        </p:sp>
        <p:sp>
          <p:nvSpPr>
            <p:cNvPr id="29098" name="Rectangle 426"/>
            <p:cNvSpPr>
              <a:spLocks noChangeArrowheads="1"/>
            </p:cNvSpPr>
            <p:nvPr/>
          </p:nvSpPr>
          <p:spPr bwMode="auto">
            <a:xfrm>
              <a:off x="2213" y="3628"/>
              <a:ext cx="172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R</a:t>
              </a:r>
            </a:p>
          </p:txBody>
        </p:sp>
        <p:sp>
          <p:nvSpPr>
            <p:cNvPr id="29099" name="Rectangle 427"/>
            <p:cNvSpPr>
              <a:spLocks noChangeArrowheads="1"/>
            </p:cNvSpPr>
            <p:nvPr/>
          </p:nvSpPr>
          <p:spPr bwMode="auto">
            <a:xfrm>
              <a:off x="2287" y="36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9100" name="Rectangle 428"/>
            <p:cNvSpPr>
              <a:spLocks noChangeArrowheads="1"/>
            </p:cNvSpPr>
            <p:nvPr/>
          </p:nvSpPr>
          <p:spPr bwMode="auto">
            <a:xfrm>
              <a:off x="2344" y="36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101" name="Rectangle 429"/>
            <p:cNvSpPr>
              <a:spLocks noChangeArrowheads="1"/>
            </p:cNvSpPr>
            <p:nvPr/>
          </p:nvSpPr>
          <p:spPr bwMode="auto">
            <a:xfrm>
              <a:off x="2401" y="3628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o</a:t>
              </a:r>
            </a:p>
          </p:txBody>
        </p:sp>
        <p:sp>
          <p:nvSpPr>
            <p:cNvPr id="29102" name="Rectangle 430"/>
            <p:cNvSpPr>
              <a:spLocks noChangeArrowheads="1"/>
            </p:cNvSpPr>
            <p:nvPr/>
          </p:nvSpPr>
          <p:spPr bwMode="auto">
            <a:xfrm>
              <a:off x="2463" y="3628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u</a:t>
              </a:r>
            </a:p>
          </p:txBody>
        </p:sp>
        <p:sp>
          <p:nvSpPr>
            <p:cNvPr id="29103" name="Rectangle 431"/>
            <p:cNvSpPr>
              <a:spLocks noChangeArrowheads="1"/>
            </p:cNvSpPr>
            <p:nvPr/>
          </p:nvSpPr>
          <p:spPr bwMode="auto">
            <a:xfrm>
              <a:off x="2525" y="3628"/>
              <a:ext cx="145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r</a:t>
              </a:r>
            </a:p>
          </p:txBody>
        </p:sp>
        <p:sp>
          <p:nvSpPr>
            <p:cNvPr id="29104" name="Rectangle 432"/>
            <p:cNvSpPr>
              <a:spLocks noChangeArrowheads="1"/>
            </p:cNvSpPr>
            <p:nvPr/>
          </p:nvSpPr>
          <p:spPr bwMode="auto">
            <a:xfrm>
              <a:off x="2565" y="36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c</a:t>
              </a:r>
            </a:p>
          </p:txBody>
        </p:sp>
        <p:sp>
          <p:nvSpPr>
            <p:cNvPr id="29105" name="Rectangle 433"/>
            <p:cNvSpPr>
              <a:spLocks noChangeArrowheads="1"/>
            </p:cNvSpPr>
            <p:nvPr/>
          </p:nvSpPr>
          <p:spPr bwMode="auto">
            <a:xfrm>
              <a:off x="2622" y="36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9106" name="Rectangle 434"/>
            <p:cNvSpPr>
              <a:spLocks noChangeArrowheads="1"/>
            </p:cNvSpPr>
            <p:nvPr/>
          </p:nvSpPr>
          <p:spPr bwMode="auto">
            <a:xfrm>
              <a:off x="2679" y="3628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107" name="Rectangle 435"/>
            <p:cNvSpPr>
              <a:spLocks noChangeArrowheads="1"/>
            </p:cNvSpPr>
            <p:nvPr/>
          </p:nvSpPr>
          <p:spPr bwMode="auto">
            <a:xfrm>
              <a:off x="2735" y="3628"/>
              <a:ext cx="11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endParaRPr lang="en-US" sz="1000">
                <a:solidFill>
                  <a:srgbClr val="990000"/>
                </a:solidFill>
                <a:latin typeface="Helvetica" charset="0"/>
              </a:endParaRPr>
            </a:p>
            <a:p>
              <a:endParaRPr lang="en-US" sz="1000">
                <a:solidFill>
                  <a:srgbClr val="990000"/>
                </a:solidFill>
                <a:latin typeface="Helvetica" charset="0"/>
              </a:endParaRPr>
            </a:p>
          </p:txBody>
        </p:sp>
        <p:sp>
          <p:nvSpPr>
            <p:cNvPr id="29108" name="Rectangle 436"/>
            <p:cNvSpPr>
              <a:spLocks noChangeArrowheads="1"/>
            </p:cNvSpPr>
            <p:nvPr/>
          </p:nvSpPr>
          <p:spPr bwMode="auto">
            <a:xfrm>
              <a:off x="2213" y="3716"/>
              <a:ext cx="172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C</a:t>
              </a:r>
            </a:p>
          </p:txBody>
        </p:sp>
        <p:sp>
          <p:nvSpPr>
            <p:cNvPr id="29109" name="Rectangle 437"/>
            <p:cNvSpPr>
              <a:spLocks noChangeArrowheads="1"/>
            </p:cNvSpPr>
            <p:nvPr/>
          </p:nvSpPr>
          <p:spPr bwMode="auto">
            <a:xfrm>
              <a:off x="2287" y="3716"/>
              <a:ext cx="16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o</a:t>
              </a:r>
            </a:p>
          </p:txBody>
        </p:sp>
        <p:sp>
          <p:nvSpPr>
            <p:cNvPr id="29110" name="Rectangle 438"/>
            <p:cNvSpPr>
              <a:spLocks noChangeArrowheads="1"/>
            </p:cNvSpPr>
            <p:nvPr/>
          </p:nvSpPr>
          <p:spPr bwMode="auto">
            <a:xfrm>
              <a:off x="2349" y="3716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111" name="Rectangle 439"/>
            <p:cNvSpPr>
              <a:spLocks noChangeArrowheads="1"/>
            </p:cNvSpPr>
            <p:nvPr/>
          </p:nvSpPr>
          <p:spPr bwMode="auto">
            <a:xfrm>
              <a:off x="2406" y="3716"/>
              <a:ext cx="141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t</a:t>
              </a:r>
            </a:p>
          </p:txBody>
        </p:sp>
        <p:sp>
          <p:nvSpPr>
            <p:cNvPr id="29112" name="Rectangle 440"/>
            <p:cNvSpPr>
              <a:spLocks noChangeArrowheads="1"/>
            </p:cNvSpPr>
            <p:nvPr/>
          </p:nvSpPr>
          <p:spPr bwMode="auto">
            <a:xfrm>
              <a:off x="2440" y="3716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</p:grpSp>
      <p:sp>
        <p:nvSpPr>
          <p:cNvPr id="29114" name="AutoShape 442"/>
          <p:cNvSpPr>
            <a:spLocks noChangeArrowheads="1"/>
          </p:cNvSpPr>
          <p:nvPr/>
        </p:nvSpPr>
        <p:spPr bwMode="auto">
          <a:xfrm>
            <a:off x="4624388" y="4429125"/>
            <a:ext cx="1743075" cy="438150"/>
          </a:xfrm>
          <a:prstGeom prst="roundRect">
            <a:avLst>
              <a:gd name="adj" fmla="val 31500"/>
            </a:avLst>
          </a:prstGeom>
          <a:solidFill>
            <a:srgbClr val="FFFFFF"/>
          </a:solidFill>
          <a:ln w="12700">
            <a:solidFill>
              <a:srgbClr val="99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503"/>
          <p:cNvGrpSpPr>
            <a:grpSpLocks/>
          </p:cNvGrpSpPr>
          <p:nvPr/>
        </p:nvGrpSpPr>
        <p:grpSpPr bwMode="auto">
          <a:xfrm>
            <a:off x="5894388" y="5368925"/>
            <a:ext cx="1579562" cy="1031875"/>
            <a:chOff x="3713" y="3382"/>
            <a:chExt cx="995" cy="650"/>
          </a:xfrm>
        </p:grpSpPr>
        <p:sp>
          <p:nvSpPr>
            <p:cNvPr id="29115" name="Rectangle 443"/>
            <p:cNvSpPr>
              <a:spLocks noChangeArrowheads="1"/>
            </p:cNvSpPr>
            <p:nvPr/>
          </p:nvSpPr>
          <p:spPr bwMode="auto">
            <a:xfrm>
              <a:off x="3721" y="3382"/>
              <a:ext cx="962" cy="65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99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6" name="Rectangle 444"/>
            <p:cNvSpPr>
              <a:spLocks noChangeArrowheads="1"/>
            </p:cNvSpPr>
            <p:nvPr/>
          </p:nvSpPr>
          <p:spPr bwMode="auto">
            <a:xfrm>
              <a:off x="4194" y="3405"/>
              <a:ext cx="187" cy="74"/>
            </a:xfrm>
            <a:prstGeom prst="rect">
              <a:avLst/>
            </a:prstGeom>
            <a:solidFill>
              <a:srgbClr val="FFFFFF"/>
            </a:solidFill>
            <a:ln w="1270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7" name="Rectangle 445"/>
            <p:cNvSpPr>
              <a:spLocks noChangeArrowheads="1"/>
            </p:cNvSpPr>
            <p:nvPr/>
          </p:nvSpPr>
          <p:spPr bwMode="auto">
            <a:xfrm>
              <a:off x="4194" y="3405"/>
              <a:ext cx="187" cy="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18" name="Rectangle 446"/>
            <p:cNvSpPr>
              <a:spLocks noChangeArrowheads="1"/>
            </p:cNvSpPr>
            <p:nvPr/>
          </p:nvSpPr>
          <p:spPr bwMode="auto">
            <a:xfrm>
              <a:off x="4145" y="3383"/>
              <a:ext cx="158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>
                  <a:solidFill>
                    <a:srgbClr val="990000"/>
                  </a:solidFill>
                  <a:latin typeface="Helvetica" charset="0"/>
                </a:rPr>
                <a:t>T</a:t>
              </a:r>
            </a:p>
          </p:txBody>
        </p:sp>
        <p:sp>
          <p:nvSpPr>
            <p:cNvPr id="29119" name="Rectangle 447"/>
            <p:cNvSpPr>
              <a:spLocks noChangeArrowheads="1"/>
            </p:cNvSpPr>
            <p:nvPr/>
          </p:nvSpPr>
          <p:spPr bwMode="auto">
            <a:xfrm>
              <a:off x="4195" y="3383"/>
              <a:ext cx="13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>
                  <a:solidFill>
                    <a:srgbClr val="990000"/>
                  </a:solidFill>
                  <a:latin typeface="Helvetica" charset="0"/>
                </a:rPr>
                <a:t>i</a:t>
              </a:r>
            </a:p>
          </p:txBody>
        </p:sp>
        <p:sp>
          <p:nvSpPr>
            <p:cNvPr id="29120" name="Rectangle 448"/>
            <p:cNvSpPr>
              <a:spLocks noChangeArrowheads="1"/>
            </p:cNvSpPr>
            <p:nvPr/>
          </p:nvSpPr>
          <p:spPr bwMode="auto">
            <a:xfrm>
              <a:off x="4219" y="3383"/>
              <a:ext cx="178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>
                  <a:solidFill>
                    <a:srgbClr val="990000"/>
                  </a:solidFill>
                  <a:latin typeface="Helvetica" charset="0"/>
                </a:rPr>
                <a:t>m</a:t>
              </a:r>
            </a:p>
          </p:txBody>
        </p:sp>
        <p:sp>
          <p:nvSpPr>
            <p:cNvPr id="29121" name="Rectangle 449"/>
            <p:cNvSpPr>
              <a:spLocks noChangeArrowheads="1"/>
            </p:cNvSpPr>
            <p:nvPr/>
          </p:nvSpPr>
          <p:spPr bwMode="auto">
            <a:xfrm>
              <a:off x="4294" y="3383"/>
              <a:ext cx="15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>
                  <a:solidFill>
                    <a:srgbClr val="990000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9122" name="Line 450"/>
            <p:cNvSpPr>
              <a:spLocks noChangeShapeType="1"/>
            </p:cNvSpPr>
            <p:nvPr/>
          </p:nvSpPr>
          <p:spPr bwMode="auto">
            <a:xfrm>
              <a:off x="3721" y="3504"/>
              <a:ext cx="0" cy="515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3" name="Line 451"/>
            <p:cNvSpPr>
              <a:spLocks noChangeShapeType="1"/>
            </p:cNvSpPr>
            <p:nvPr/>
          </p:nvSpPr>
          <p:spPr bwMode="auto">
            <a:xfrm>
              <a:off x="4010" y="3382"/>
              <a:ext cx="0" cy="637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4" name="Line 452"/>
            <p:cNvSpPr>
              <a:spLocks noChangeShapeType="1"/>
            </p:cNvSpPr>
            <p:nvPr/>
          </p:nvSpPr>
          <p:spPr bwMode="auto">
            <a:xfrm>
              <a:off x="4138" y="3504"/>
              <a:ext cx="0" cy="515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5" name="Line 453"/>
            <p:cNvSpPr>
              <a:spLocks noChangeShapeType="1"/>
            </p:cNvSpPr>
            <p:nvPr/>
          </p:nvSpPr>
          <p:spPr bwMode="auto">
            <a:xfrm>
              <a:off x="4257" y="3504"/>
              <a:ext cx="0" cy="515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6" name="Line 454"/>
            <p:cNvSpPr>
              <a:spLocks noChangeShapeType="1"/>
            </p:cNvSpPr>
            <p:nvPr/>
          </p:nvSpPr>
          <p:spPr bwMode="auto">
            <a:xfrm>
              <a:off x="4359" y="3504"/>
              <a:ext cx="0" cy="515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7" name="Line 455"/>
            <p:cNvSpPr>
              <a:spLocks noChangeShapeType="1"/>
            </p:cNvSpPr>
            <p:nvPr/>
          </p:nvSpPr>
          <p:spPr bwMode="auto">
            <a:xfrm>
              <a:off x="4470" y="3504"/>
              <a:ext cx="0" cy="515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8" name="Line 456"/>
            <p:cNvSpPr>
              <a:spLocks noChangeShapeType="1"/>
            </p:cNvSpPr>
            <p:nvPr/>
          </p:nvSpPr>
          <p:spPr bwMode="auto">
            <a:xfrm>
              <a:off x="4580" y="3504"/>
              <a:ext cx="0" cy="515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29" name="Line 457"/>
            <p:cNvSpPr>
              <a:spLocks noChangeShapeType="1"/>
            </p:cNvSpPr>
            <p:nvPr/>
          </p:nvSpPr>
          <p:spPr bwMode="auto">
            <a:xfrm>
              <a:off x="4682" y="3504"/>
              <a:ext cx="0" cy="515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0" name="Rectangle 458"/>
            <p:cNvSpPr>
              <a:spLocks noChangeArrowheads="1"/>
            </p:cNvSpPr>
            <p:nvPr/>
          </p:nvSpPr>
          <p:spPr bwMode="auto">
            <a:xfrm>
              <a:off x="3777" y="3527"/>
              <a:ext cx="187" cy="74"/>
            </a:xfrm>
            <a:prstGeom prst="rect">
              <a:avLst/>
            </a:prstGeom>
            <a:solidFill>
              <a:srgbClr val="FFFFFF"/>
            </a:solidFill>
            <a:ln w="1270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1" name="Rectangle 459"/>
            <p:cNvSpPr>
              <a:spLocks noChangeArrowheads="1"/>
            </p:cNvSpPr>
            <p:nvPr/>
          </p:nvSpPr>
          <p:spPr bwMode="auto">
            <a:xfrm>
              <a:off x="3777" y="3527"/>
              <a:ext cx="187" cy="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132" name="Rectangle 460"/>
            <p:cNvSpPr>
              <a:spLocks noChangeArrowheads="1"/>
            </p:cNvSpPr>
            <p:nvPr/>
          </p:nvSpPr>
          <p:spPr bwMode="auto">
            <a:xfrm>
              <a:off x="3720" y="3506"/>
              <a:ext cx="158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>
                  <a:solidFill>
                    <a:srgbClr val="990000"/>
                  </a:solidFill>
                  <a:latin typeface="Helvetica" charset="0"/>
                </a:rPr>
                <a:t>T</a:t>
              </a:r>
            </a:p>
          </p:txBody>
        </p:sp>
        <p:sp>
          <p:nvSpPr>
            <p:cNvPr id="29133" name="Rectangle 461"/>
            <p:cNvSpPr>
              <a:spLocks noChangeArrowheads="1"/>
            </p:cNvSpPr>
            <p:nvPr/>
          </p:nvSpPr>
          <p:spPr bwMode="auto">
            <a:xfrm>
              <a:off x="3766" y="3506"/>
              <a:ext cx="15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>
                  <a:solidFill>
                    <a:srgbClr val="990000"/>
                  </a:solidFill>
                  <a:latin typeface="Helvetica" charset="0"/>
                </a:rPr>
                <a:t>a</a:t>
              </a:r>
            </a:p>
          </p:txBody>
        </p:sp>
        <p:sp>
          <p:nvSpPr>
            <p:cNvPr id="29134" name="Rectangle 462"/>
            <p:cNvSpPr>
              <a:spLocks noChangeArrowheads="1"/>
            </p:cNvSpPr>
            <p:nvPr/>
          </p:nvSpPr>
          <p:spPr bwMode="auto">
            <a:xfrm>
              <a:off x="3813" y="3506"/>
              <a:ext cx="15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>
                  <a:solidFill>
                    <a:srgbClr val="990000"/>
                  </a:solidFill>
                  <a:latin typeface="Helvetica" charset="0"/>
                </a:rPr>
                <a:t>s</a:t>
              </a:r>
            </a:p>
          </p:txBody>
        </p:sp>
        <p:sp>
          <p:nvSpPr>
            <p:cNvPr id="29135" name="Rectangle 463"/>
            <p:cNvSpPr>
              <a:spLocks noChangeArrowheads="1"/>
            </p:cNvSpPr>
            <p:nvPr/>
          </p:nvSpPr>
          <p:spPr bwMode="auto">
            <a:xfrm>
              <a:off x="3860" y="3506"/>
              <a:ext cx="15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>
                  <a:solidFill>
                    <a:srgbClr val="990000"/>
                  </a:solidFill>
                  <a:latin typeface="Helvetica" charset="0"/>
                </a:rPr>
                <a:t>k</a:t>
              </a:r>
            </a:p>
          </p:txBody>
        </p:sp>
        <p:sp>
          <p:nvSpPr>
            <p:cNvPr id="29136" name="Line 464"/>
            <p:cNvSpPr>
              <a:spLocks noChangeShapeType="1"/>
            </p:cNvSpPr>
            <p:nvPr/>
          </p:nvSpPr>
          <p:spPr bwMode="auto">
            <a:xfrm>
              <a:off x="3713" y="3504"/>
              <a:ext cx="954" cy="0"/>
            </a:xfrm>
            <a:prstGeom prst="line">
              <a:avLst/>
            </a:prstGeom>
            <a:noFill/>
            <a:ln w="12700">
              <a:solidFill>
                <a:srgbClr val="99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469"/>
            <p:cNvGrpSpPr>
              <a:grpSpLocks/>
            </p:cNvGrpSpPr>
            <p:nvPr/>
          </p:nvGrpSpPr>
          <p:grpSpPr bwMode="auto">
            <a:xfrm>
              <a:off x="3721" y="3620"/>
              <a:ext cx="954" cy="320"/>
              <a:chOff x="3721" y="3620"/>
              <a:chExt cx="954" cy="320"/>
            </a:xfrm>
          </p:grpSpPr>
          <p:sp>
            <p:nvSpPr>
              <p:cNvPr id="29137" name="Line 465"/>
              <p:cNvSpPr>
                <a:spLocks noChangeShapeType="1"/>
              </p:cNvSpPr>
              <p:nvPr/>
            </p:nvSpPr>
            <p:spPr bwMode="auto">
              <a:xfrm>
                <a:off x="3721" y="3620"/>
                <a:ext cx="954" cy="0"/>
              </a:xfrm>
              <a:prstGeom prst="line">
                <a:avLst/>
              </a:prstGeom>
              <a:noFill/>
              <a:ln w="1270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38" name="Line 466"/>
              <p:cNvSpPr>
                <a:spLocks noChangeShapeType="1"/>
              </p:cNvSpPr>
              <p:nvPr/>
            </p:nvSpPr>
            <p:spPr bwMode="auto">
              <a:xfrm>
                <a:off x="3721" y="3729"/>
                <a:ext cx="954" cy="0"/>
              </a:xfrm>
              <a:prstGeom prst="line">
                <a:avLst/>
              </a:prstGeom>
              <a:noFill/>
              <a:ln w="1270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39" name="Line 467"/>
              <p:cNvSpPr>
                <a:spLocks noChangeShapeType="1"/>
              </p:cNvSpPr>
              <p:nvPr/>
            </p:nvSpPr>
            <p:spPr bwMode="auto">
              <a:xfrm>
                <a:off x="3721" y="3831"/>
                <a:ext cx="954" cy="0"/>
              </a:xfrm>
              <a:prstGeom prst="line">
                <a:avLst/>
              </a:prstGeom>
              <a:noFill/>
              <a:ln w="1270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140" name="Line 468"/>
              <p:cNvSpPr>
                <a:spLocks noChangeShapeType="1"/>
              </p:cNvSpPr>
              <p:nvPr/>
            </p:nvSpPr>
            <p:spPr bwMode="auto">
              <a:xfrm>
                <a:off x="3721" y="3940"/>
                <a:ext cx="954" cy="0"/>
              </a:xfrm>
              <a:prstGeom prst="line">
                <a:avLst/>
              </a:prstGeom>
              <a:noFill/>
              <a:ln w="12700">
                <a:solidFill>
                  <a:srgbClr val="99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142" name="Rectangle 470"/>
            <p:cNvSpPr>
              <a:spLocks noChangeArrowheads="1"/>
            </p:cNvSpPr>
            <p:nvPr/>
          </p:nvSpPr>
          <p:spPr bwMode="auto">
            <a:xfrm>
              <a:off x="3996" y="3506"/>
              <a:ext cx="150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J</a:t>
              </a:r>
            </a:p>
          </p:txBody>
        </p:sp>
        <p:sp>
          <p:nvSpPr>
            <p:cNvPr id="29143" name="Rectangle 471"/>
            <p:cNvSpPr>
              <a:spLocks noChangeArrowheads="1"/>
            </p:cNvSpPr>
            <p:nvPr/>
          </p:nvSpPr>
          <p:spPr bwMode="auto">
            <a:xfrm>
              <a:off x="4119" y="3506"/>
              <a:ext cx="158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F</a:t>
              </a:r>
            </a:p>
          </p:txBody>
        </p:sp>
        <p:sp>
          <p:nvSpPr>
            <p:cNvPr id="29144" name="Rectangle 472"/>
            <p:cNvSpPr>
              <a:spLocks noChangeArrowheads="1"/>
            </p:cNvSpPr>
            <p:nvPr/>
          </p:nvSpPr>
          <p:spPr bwMode="auto">
            <a:xfrm>
              <a:off x="4225" y="3506"/>
              <a:ext cx="17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M</a:t>
              </a:r>
            </a:p>
          </p:txBody>
        </p:sp>
        <p:sp>
          <p:nvSpPr>
            <p:cNvPr id="29145" name="Rectangle 473"/>
            <p:cNvSpPr>
              <a:spLocks noChangeArrowheads="1"/>
            </p:cNvSpPr>
            <p:nvPr/>
          </p:nvSpPr>
          <p:spPr bwMode="auto">
            <a:xfrm>
              <a:off x="4296" y="3506"/>
              <a:ext cx="13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46" name="Rectangle 474"/>
            <p:cNvSpPr>
              <a:spLocks noChangeArrowheads="1"/>
            </p:cNvSpPr>
            <p:nvPr/>
          </p:nvSpPr>
          <p:spPr bwMode="auto">
            <a:xfrm>
              <a:off x="4320" y="3506"/>
              <a:ext cx="13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47" name="Rectangle 475"/>
            <p:cNvSpPr>
              <a:spLocks noChangeArrowheads="1"/>
            </p:cNvSpPr>
            <p:nvPr/>
          </p:nvSpPr>
          <p:spPr bwMode="auto">
            <a:xfrm>
              <a:off x="4339" y="3506"/>
              <a:ext cx="162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A</a:t>
              </a:r>
            </a:p>
          </p:txBody>
        </p:sp>
        <p:sp>
          <p:nvSpPr>
            <p:cNvPr id="29148" name="Rectangle 476"/>
            <p:cNvSpPr>
              <a:spLocks noChangeArrowheads="1"/>
            </p:cNvSpPr>
            <p:nvPr/>
          </p:nvSpPr>
          <p:spPr bwMode="auto">
            <a:xfrm>
              <a:off x="4391" y="3506"/>
              <a:ext cx="13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49" name="Rectangle 477"/>
            <p:cNvSpPr>
              <a:spLocks noChangeArrowheads="1"/>
            </p:cNvSpPr>
            <p:nvPr/>
          </p:nvSpPr>
          <p:spPr bwMode="auto">
            <a:xfrm>
              <a:off x="4415" y="3506"/>
              <a:ext cx="13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50" name="Rectangle 478"/>
            <p:cNvSpPr>
              <a:spLocks noChangeArrowheads="1"/>
            </p:cNvSpPr>
            <p:nvPr/>
          </p:nvSpPr>
          <p:spPr bwMode="auto">
            <a:xfrm>
              <a:off x="4438" y="3506"/>
              <a:ext cx="17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M</a:t>
              </a:r>
            </a:p>
          </p:txBody>
        </p:sp>
        <p:sp>
          <p:nvSpPr>
            <p:cNvPr id="29151" name="Rectangle 479"/>
            <p:cNvSpPr>
              <a:spLocks noChangeArrowheads="1"/>
            </p:cNvSpPr>
            <p:nvPr/>
          </p:nvSpPr>
          <p:spPr bwMode="auto">
            <a:xfrm>
              <a:off x="4509" y="3506"/>
              <a:ext cx="13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52" name="Rectangle 480"/>
            <p:cNvSpPr>
              <a:spLocks noChangeArrowheads="1"/>
            </p:cNvSpPr>
            <p:nvPr/>
          </p:nvSpPr>
          <p:spPr bwMode="auto">
            <a:xfrm>
              <a:off x="4533" y="3506"/>
              <a:ext cx="134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53" name="Rectangle 481"/>
            <p:cNvSpPr>
              <a:spLocks noChangeArrowheads="1"/>
            </p:cNvSpPr>
            <p:nvPr/>
          </p:nvSpPr>
          <p:spPr bwMode="auto">
            <a:xfrm>
              <a:off x="4556" y="3506"/>
              <a:ext cx="150" cy="13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900" b="0">
                  <a:solidFill>
                    <a:srgbClr val="990000"/>
                  </a:solidFill>
                  <a:latin typeface="Helvetica" charset="0"/>
                </a:rPr>
                <a:t>J</a:t>
              </a:r>
            </a:p>
          </p:txBody>
        </p:sp>
        <p:sp>
          <p:nvSpPr>
            <p:cNvPr id="29154" name="Rectangle 482"/>
            <p:cNvSpPr>
              <a:spLocks noChangeArrowheads="1"/>
            </p:cNvSpPr>
            <p:nvPr/>
          </p:nvSpPr>
          <p:spPr bwMode="auto">
            <a:xfrm>
              <a:off x="3719" y="361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1</a:t>
              </a:r>
            </a:p>
          </p:txBody>
        </p:sp>
        <p:sp>
          <p:nvSpPr>
            <p:cNvPr id="29155" name="Rectangle 483"/>
            <p:cNvSpPr>
              <a:spLocks noChangeArrowheads="1"/>
            </p:cNvSpPr>
            <p:nvPr/>
          </p:nvSpPr>
          <p:spPr bwMode="auto">
            <a:xfrm>
              <a:off x="3776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.</a:t>
              </a:r>
            </a:p>
          </p:txBody>
        </p:sp>
        <p:sp>
          <p:nvSpPr>
            <p:cNvPr id="29156" name="Rectangle 484"/>
            <p:cNvSpPr>
              <a:spLocks noChangeArrowheads="1"/>
            </p:cNvSpPr>
            <p:nvPr/>
          </p:nvSpPr>
          <p:spPr bwMode="auto">
            <a:xfrm>
              <a:off x="3804" y="361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1</a:t>
              </a:r>
            </a:p>
          </p:txBody>
        </p:sp>
        <p:sp>
          <p:nvSpPr>
            <p:cNvPr id="29157" name="Rectangle 485"/>
            <p:cNvSpPr>
              <a:spLocks noChangeArrowheads="1"/>
            </p:cNvSpPr>
            <p:nvPr/>
          </p:nvSpPr>
          <p:spPr bwMode="auto">
            <a:xfrm>
              <a:off x="3861" y="3614"/>
              <a:ext cx="11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endParaRPr lang="en-US" sz="1000" b="0">
                <a:solidFill>
                  <a:srgbClr val="990000"/>
                </a:solidFill>
                <a:latin typeface="Helvetica" charset="0"/>
              </a:endParaRPr>
            </a:p>
            <a:p>
              <a:endParaRPr lang="en-US" sz="1000" b="0">
                <a:solidFill>
                  <a:srgbClr val="990000"/>
                </a:solidFill>
                <a:latin typeface="Helvetica" charset="0"/>
              </a:endParaRPr>
            </a:p>
          </p:txBody>
        </p:sp>
        <p:sp>
          <p:nvSpPr>
            <p:cNvPr id="29158" name="Rectangle 486"/>
            <p:cNvSpPr>
              <a:spLocks noChangeArrowheads="1"/>
            </p:cNvSpPr>
            <p:nvPr/>
          </p:nvSpPr>
          <p:spPr bwMode="auto">
            <a:xfrm>
              <a:off x="3719" y="3703"/>
              <a:ext cx="114" cy="2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endParaRPr lang="en-US" sz="1000" b="0">
                <a:solidFill>
                  <a:srgbClr val="990000"/>
                </a:solidFill>
                <a:latin typeface="Helvetica" charset="0"/>
              </a:endParaRPr>
            </a:p>
            <a:p>
              <a:endParaRPr lang="en-US" sz="1000" b="0">
                <a:solidFill>
                  <a:srgbClr val="990000"/>
                </a:solidFill>
                <a:latin typeface="Helvetica" charset="0"/>
              </a:endParaRPr>
            </a:p>
          </p:txBody>
        </p:sp>
        <p:sp>
          <p:nvSpPr>
            <p:cNvPr id="29159" name="Rectangle 487"/>
            <p:cNvSpPr>
              <a:spLocks noChangeArrowheads="1"/>
            </p:cNvSpPr>
            <p:nvPr/>
          </p:nvSpPr>
          <p:spPr bwMode="auto">
            <a:xfrm>
              <a:off x="3983" y="361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$</a:t>
              </a:r>
            </a:p>
          </p:txBody>
        </p:sp>
        <p:sp>
          <p:nvSpPr>
            <p:cNvPr id="29160" name="Rectangle 488"/>
            <p:cNvSpPr>
              <a:spLocks noChangeArrowheads="1"/>
            </p:cNvSpPr>
            <p:nvPr/>
          </p:nvSpPr>
          <p:spPr bwMode="auto">
            <a:xfrm>
              <a:off x="4040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61" name="Rectangle 489"/>
            <p:cNvSpPr>
              <a:spLocks noChangeArrowheads="1"/>
            </p:cNvSpPr>
            <p:nvPr/>
          </p:nvSpPr>
          <p:spPr bwMode="auto">
            <a:xfrm>
              <a:off x="4068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62" name="Rectangle 490"/>
            <p:cNvSpPr>
              <a:spLocks noChangeArrowheads="1"/>
            </p:cNvSpPr>
            <p:nvPr/>
          </p:nvSpPr>
          <p:spPr bwMode="auto">
            <a:xfrm>
              <a:off x="4096" y="361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$</a:t>
              </a:r>
            </a:p>
          </p:txBody>
        </p:sp>
        <p:sp>
          <p:nvSpPr>
            <p:cNvPr id="29163" name="Rectangle 491"/>
            <p:cNvSpPr>
              <a:spLocks noChangeArrowheads="1"/>
            </p:cNvSpPr>
            <p:nvPr/>
          </p:nvSpPr>
          <p:spPr bwMode="auto">
            <a:xfrm>
              <a:off x="4153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64" name="Rectangle 492"/>
            <p:cNvSpPr>
              <a:spLocks noChangeArrowheads="1"/>
            </p:cNvSpPr>
            <p:nvPr/>
          </p:nvSpPr>
          <p:spPr bwMode="auto">
            <a:xfrm>
              <a:off x="4182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65" name="Rectangle 493"/>
            <p:cNvSpPr>
              <a:spLocks noChangeArrowheads="1"/>
            </p:cNvSpPr>
            <p:nvPr/>
          </p:nvSpPr>
          <p:spPr bwMode="auto">
            <a:xfrm>
              <a:off x="4210" y="361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$</a:t>
              </a:r>
            </a:p>
          </p:txBody>
        </p:sp>
        <p:sp>
          <p:nvSpPr>
            <p:cNvPr id="29166" name="Rectangle 494"/>
            <p:cNvSpPr>
              <a:spLocks noChangeArrowheads="1"/>
            </p:cNvSpPr>
            <p:nvPr/>
          </p:nvSpPr>
          <p:spPr bwMode="auto">
            <a:xfrm>
              <a:off x="4267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67" name="Rectangle 495"/>
            <p:cNvSpPr>
              <a:spLocks noChangeArrowheads="1"/>
            </p:cNvSpPr>
            <p:nvPr/>
          </p:nvSpPr>
          <p:spPr bwMode="auto">
            <a:xfrm>
              <a:off x="4295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68" name="Rectangle 496"/>
            <p:cNvSpPr>
              <a:spLocks noChangeArrowheads="1"/>
            </p:cNvSpPr>
            <p:nvPr/>
          </p:nvSpPr>
          <p:spPr bwMode="auto">
            <a:xfrm>
              <a:off x="4323" y="361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$</a:t>
              </a:r>
            </a:p>
          </p:txBody>
        </p:sp>
        <p:sp>
          <p:nvSpPr>
            <p:cNvPr id="29169" name="Rectangle 497"/>
            <p:cNvSpPr>
              <a:spLocks noChangeArrowheads="1"/>
            </p:cNvSpPr>
            <p:nvPr/>
          </p:nvSpPr>
          <p:spPr bwMode="auto">
            <a:xfrm>
              <a:off x="4380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70" name="Rectangle 498"/>
            <p:cNvSpPr>
              <a:spLocks noChangeArrowheads="1"/>
            </p:cNvSpPr>
            <p:nvPr/>
          </p:nvSpPr>
          <p:spPr bwMode="auto">
            <a:xfrm>
              <a:off x="4409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71" name="Rectangle 499"/>
            <p:cNvSpPr>
              <a:spLocks noChangeArrowheads="1"/>
            </p:cNvSpPr>
            <p:nvPr/>
          </p:nvSpPr>
          <p:spPr bwMode="auto">
            <a:xfrm>
              <a:off x="4437" y="361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$</a:t>
              </a:r>
            </a:p>
          </p:txBody>
        </p:sp>
        <p:sp>
          <p:nvSpPr>
            <p:cNvPr id="29172" name="Rectangle 500"/>
            <p:cNvSpPr>
              <a:spLocks noChangeArrowheads="1"/>
            </p:cNvSpPr>
            <p:nvPr/>
          </p:nvSpPr>
          <p:spPr bwMode="auto">
            <a:xfrm>
              <a:off x="4494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73" name="Rectangle 501"/>
            <p:cNvSpPr>
              <a:spLocks noChangeArrowheads="1"/>
            </p:cNvSpPr>
            <p:nvPr/>
          </p:nvSpPr>
          <p:spPr bwMode="auto">
            <a:xfrm>
              <a:off x="4522" y="3614"/>
              <a:ext cx="136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 </a:t>
              </a:r>
            </a:p>
          </p:txBody>
        </p:sp>
        <p:sp>
          <p:nvSpPr>
            <p:cNvPr id="29174" name="Rectangle 502"/>
            <p:cNvSpPr>
              <a:spLocks noChangeArrowheads="1"/>
            </p:cNvSpPr>
            <p:nvPr/>
          </p:nvSpPr>
          <p:spPr bwMode="auto">
            <a:xfrm>
              <a:off x="4550" y="3614"/>
              <a:ext cx="158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 sz="1000" b="0">
                  <a:solidFill>
                    <a:srgbClr val="990000"/>
                  </a:solidFill>
                  <a:latin typeface="Helvetica" charset="0"/>
                </a:rPr>
                <a:t>$</a:t>
              </a:r>
            </a:p>
          </p:txBody>
        </p:sp>
      </p:grpSp>
      <p:sp>
        <p:nvSpPr>
          <p:cNvPr id="29176" name="Rectangle 504"/>
          <p:cNvSpPr>
            <a:spLocks noChangeArrowheads="1"/>
          </p:cNvSpPr>
          <p:nvPr/>
        </p:nvSpPr>
        <p:spPr bwMode="auto">
          <a:xfrm>
            <a:off x="4811713" y="4484688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T</a:t>
            </a:r>
          </a:p>
        </p:txBody>
      </p:sp>
      <p:sp>
        <p:nvSpPr>
          <p:cNvPr id="29177" name="Rectangle 505"/>
          <p:cNvSpPr>
            <a:spLocks noChangeArrowheads="1"/>
          </p:cNvSpPr>
          <p:nvPr/>
        </p:nvSpPr>
        <p:spPr bwMode="auto">
          <a:xfrm>
            <a:off x="4899025" y="44846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a</a:t>
            </a:r>
          </a:p>
        </p:txBody>
      </p:sp>
      <p:sp>
        <p:nvSpPr>
          <p:cNvPr id="29178" name="Rectangle 506"/>
          <p:cNvSpPr>
            <a:spLocks noChangeArrowheads="1"/>
          </p:cNvSpPr>
          <p:nvPr/>
        </p:nvSpPr>
        <p:spPr bwMode="auto">
          <a:xfrm>
            <a:off x="4989513" y="44846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s</a:t>
            </a:r>
          </a:p>
        </p:txBody>
      </p:sp>
      <p:sp>
        <p:nvSpPr>
          <p:cNvPr id="29179" name="Rectangle 507"/>
          <p:cNvSpPr>
            <a:spLocks noChangeArrowheads="1"/>
          </p:cNvSpPr>
          <p:nvPr/>
        </p:nvSpPr>
        <p:spPr bwMode="auto">
          <a:xfrm>
            <a:off x="5080000" y="44846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k</a:t>
            </a:r>
          </a:p>
        </p:txBody>
      </p:sp>
      <p:sp>
        <p:nvSpPr>
          <p:cNvPr id="29180" name="Rectangle 508"/>
          <p:cNvSpPr>
            <a:spLocks noChangeArrowheads="1"/>
          </p:cNvSpPr>
          <p:nvPr/>
        </p:nvSpPr>
        <p:spPr bwMode="auto">
          <a:xfrm>
            <a:off x="5170488" y="4484688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 </a:t>
            </a:r>
          </a:p>
        </p:txBody>
      </p:sp>
      <p:sp>
        <p:nvSpPr>
          <p:cNvPr id="29181" name="Rectangle 509"/>
          <p:cNvSpPr>
            <a:spLocks noChangeArrowheads="1"/>
          </p:cNvSpPr>
          <p:nvPr/>
        </p:nvSpPr>
        <p:spPr bwMode="auto">
          <a:xfrm>
            <a:off x="5214938" y="4484688"/>
            <a:ext cx="28733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M</a:t>
            </a:r>
          </a:p>
        </p:txBody>
      </p:sp>
      <p:sp>
        <p:nvSpPr>
          <p:cNvPr id="29182" name="Rectangle 510"/>
          <p:cNvSpPr>
            <a:spLocks noChangeArrowheads="1"/>
          </p:cNvSpPr>
          <p:nvPr/>
        </p:nvSpPr>
        <p:spPr bwMode="auto">
          <a:xfrm>
            <a:off x="5349875" y="44846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a</a:t>
            </a:r>
          </a:p>
        </p:txBody>
      </p:sp>
      <p:sp>
        <p:nvSpPr>
          <p:cNvPr id="29183" name="Rectangle 511"/>
          <p:cNvSpPr>
            <a:spLocks noChangeArrowheads="1"/>
          </p:cNvSpPr>
          <p:nvPr/>
        </p:nvSpPr>
        <p:spPr bwMode="auto">
          <a:xfrm>
            <a:off x="5440363" y="4484688"/>
            <a:ext cx="258762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n</a:t>
            </a:r>
          </a:p>
        </p:txBody>
      </p:sp>
      <p:sp>
        <p:nvSpPr>
          <p:cNvPr id="29184" name="Rectangle 512"/>
          <p:cNvSpPr>
            <a:spLocks noChangeArrowheads="1"/>
          </p:cNvSpPr>
          <p:nvPr/>
        </p:nvSpPr>
        <p:spPr bwMode="auto">
          <a:xfrm>
            <a:off x="5538788" y="44846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a</a:t>
            </a:r>
          </a:p>
        </p:txBody>
      </p:sp>
      <p:sp>
        <p:nvSpPr>
          <p:cNvPr id="29185" name="Rectangle 513"/>
          <p:cNvSpPr>
            <a:spLocks noChangeArrowheads="1"/>
          </p:cNvSpPr>
          <p:nvPr/>
        </p:nvSpPr>
        <p:spPr bwMode="auto">
          <a:xfrm>
            <a:off x="5629275" y="4484688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g</a:t>
            </a:r>
          </a:p>
        </p:txBody>
      </p:sp>
      <p:sp>
        <p:nvSpPr>
          <p:cNvPr id="29186" name="Rectangle 514"/>
          <p:cNvSpPr>
            <a:spLocks noChangeArrowheads="1"/>
          </p:cNvSpPr>
          <p:nvPr/>
        </p:nvSpPr>
        <p:spPr bwMode="auto">
          <a:xfrm>
            <a:off x="5727700" y="44846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e</a:t>
            </a:r>
          </a:p>
        </p:txBody>
      </p:sp>
      <p:sp>
        <p:nvSpPr>
          <p:cNvPr id="29187" name="Rectangle 515"/>
          <p:cNvSpPr>
            <a:spLocks noChangeArrowheads="1"/>
          </p:cNvSpPr>
          <p:nvPr/>
        </p:nvSpPr>
        <p:spPr bwMode="auto">
          <a:xfrm>
            <a:off x="5818188" y="4484688"/>
            <a:ext cx="23018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r</a:t>
            </a:r>
          </a:p>
        </p:txBody>
      </p:sp>
      <p:sp>
        <p:nvSpPr>
          <p:cNvPr id="29188" name="Rectangle 516"/>
          <p:cNvSpPr>
            <a:spLocks noChangeArrowheads="1"/>
          </p:cNvSpPr>
          <p:nvPr/>
        </p:nvSpPr>
        <p:spPr bwMode="auto">
          <a:xfrm>
            <a:off x="5881688" y="4484688"/>
            <a:ext cx="21113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'</a:t>
            </a:r>
          </a:p>
        </p:txBody>
      </p:sp>
      <p:sp>
        <p:nvSpPr>
          <p:cNvPr id="29189" name="Rectangle 517"/>
          <p:cNvSpPr>
            <a:spLocks noChangeArrowheads="1"/>
          </p:cNvSpPr>
          <p:nvPr/>
        </p:nvSpPr>
        <p:spPr bwMode="auto">
          <a:xfrm>
            <a:off x="5919788" y="44846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s</a:t>
            </a:r>
          </a:p>
        </p:txBody>
      </p:sp>
      <p:sp>
        <p:nvSpPr>
          <p:cNvPr id="29190" name="Rectangle 518"/>
          <p:cNvSpPr>
            <a:spLocks noChangeArrowheads="1"/>
          </p:cNvSpPr>
          <p:nvPr/>
        </p:nvSpPr>
        <p:spPr bwMode="auto">
          <a:xfrm>
            <a:off x="6010275" y="4484688"/>
            <a:ext cx="180975" cy="36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endParaRPr lang="en-US" sz="1000">
              <a:solidFill>
                <a:srgbClr val="990000"/>
              </a:solidFill>
              <a:latin typeface="Helvetica" charset="0"/>
            </a:endParaRPr>
          </a:p>
          <a:p>
            <a:endParaRPr lang="en-US" sz="1000">
              <a:solidFill>
                <a:srgbClr val="990000"/>
              </a:solidFill>
              <a:latin typeface="Helvetica" charset="0"/>
            </a:endParaRPr>
          </a:p>
        </p:txBody>
      </p:sp>
      <p:sp>
        <p:nvSpPr>
          <p:cNvPr id="29191" name="Rectangle 519"/>
          <p:cNvSpPr>
            <a:spLocks noChangeArrowheads="1"/>
          </p:cNvSpPr>
          <p:nvPr/>
        </p:nvSpPr>
        <p:spPr bwMode="auto">
          <a:xfrm>
            <a:off x="4916488" y="4624388"/>
            <a:ext cx="27305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C</a:t>
            </a:r>
          </a:p>
        </p:txBody>
      </p:sp>
      <p:sp>
        <p:nvSpPr>
          <p:cNvPr id="29192" name="Rectangle 520"/>
          <p:cNvSpPr>
            <a:spLocks noChangeArrowheads="1"/>
          </p:cNvSpPr>
          <p:nvPr/>
        </p:nvSpPr>
        <p:spPr bwMode="auto">
          <a:xfrm>
            <a:off x="5032375" y="4624388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o</a:t>
            </a:r>
          </a:p>
        </p:txBody>
      </p:sp>
      <p:sp>
        <p:nvSpPr>
          <p:cNvPr id="29193" name="Rectangle 521"/>
          <p:cNvSpPr>
            <a:spLocks noChangeArrowheads="1"/>
          </p:cNvSpPr>
          <p:nvPr/>
        </p:nvSpPr>
        <p:spPr bwMode="auto">
          <a:xfrm>
            <a:off x="5132388" y="4624388"/>
            <a:ext cx="29368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m</a:t>
            </a:r>
          </a:p>
        </p:txBody>
      </p:sp>
      <p:sp>
        <p:nvSpPr>
          <p:cNvPr id="29194" name="Rectangle 522"/>
          <p:cNvSpPr>
            <a:spLocks noChangeArrowheads="1"/>
          </p:cNvSpPr>
          <p:nvPr/>
        </p:nvSpPr>
        <p:spPr bwMode="auto">
          <a:xfrm>
            <a:off x="5275263" y="4624388"/>
            <a:ext cx="29368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m</a:t>
            </a:r>
          </a:p>
        </p:txBody>
      </p:sp>
      <p:sp>
        <p:nvSpPr>
          <p:cNvPr id="29195" name="Rectangle 523"/>
          <p:cNvSpPr>
            <a:spLocks noChangeArrowheads="1"/>
          </p:cNvSpPr>
          <p:nvPr/>
        </p:nvSpPr>
        <p:spPr bwMode="auto">
          <a:xfrm>
            <a:off x="5419725" y="4624388"/>
            <a:ext cx="215900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i</a:t>
            </a:r>
          </a:p>
        </p:txBody>
      </p:sp>
      <p:sp>
        <p:nvSpPr>
          <p:cNvPr id="29196" name="Rectangle 524"/>
          <p:cNvSpPr>
            <a:spLocks noChangeArrowheads="1"/>
          </p:cNvSpPr>
          <p:nvPr/>
        </p:nvSpPr>
        <p:spPr bwMode="auto">
          <a:xfrm>
            <a:off x="5465763" y="4624388"/>
            <a:ext cx="22383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t</a:t>
            </a:r>
          </a:p>
        </p:txBody>
      </p:sp>
      <p:sp>
        <p:nvSpPr>
          <p:cNvPr id="29197" name="Rectangle 525"/>
          <p:cNvSpPr>
            <a:spLocks noChangeArrowheads="1"/>
          </p:cNvSpPr>
          <p:nvPr/>
        </p:nvSpPr>
        <p:spPr bwMode="auto">
          <a:xfrm>
            <a:off x="5519738" y="4624388"/>
            <a:ext cx="29368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m</a:t>
            </a:r>
          </a:p>
        </p:txBody>
      </p:sp>
      <p:sp>
        <p:nvSpPr>
          <p:cNvPr id="29198" name="Rectangle 526"/>
          <p:cNvSpPr>
            <a:spLocks noChangeArrowheads="1"/>
          </p:cNvSpPr>
          <p:nvPr/>
        </p:nvSpPr>
        <p:spPr bwMode="auto">
          <a:xfrm>
            <a:off x="5662613" y="4624388"/>
            <a:ext cx="250825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e</a:t>
            </a:r>
          </a:p>
        </p:txBody>
      </p:sp>
      <p:sp>
        <p:nvSpPr>
          <p:cNvPr id="29199" name="Rectangle 527"/>
          <p:cNvSpPr>
            <a:spLocks noChangeArrowheads="1"/>
          </p:cNvSpPr>
          <p:nvPr/>
        </p:nvSpPr>
        <p:spPr bwMode="auto">
          <a:xfrm>
            <a:off x="5753100" y="4624388"/>
            <a:ext cx="258763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n</a:t>
            </a:r>
          </a:p>
        </p:txBody>
      </p:sp>
      <p:sp>
        <p:nvSpPr>
          <p:cNvPr id="29200" name="Rectangle 528"/>
          <p:cNvSpPr>
            <a:spLocks noChangeArrowheads="1"/>
          </p:cNvSpPr>
          <p:nvPr/>
        </p:nvSpPr>
        <p:spPr bwMode="auto">
          <a:xfrm>
            <a:off x="5853113" y="4624388"/>
            <a:ext cx="223837" cy="225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sz="1000">
                <a:solidFill>
                  <a:srgbClr val="990000"/>
                </a:solidFill>
                <a:latin typeface="Helvetica" charset="0"/>
              </a:rPr>
              <a:t>t</a:t>
            </a:r>
          </a:p>
        </p:txBody>
      </p:sp>
      <p:sp>
        <p:nvSpPr>
          <p:cNvPr id="29201" name="Line 529"/>
          <p:cNvSpPr>
            <a:spLocks noChangeShapeType="1"/>
          </p:cNvSpPr>
          <p:nvPr/>
        </p:nvSpPr>
        <p:spPr bwMode="auto">
          <a:xfrm flipH="1">
            <a:off x="6386513" y="4640263"/>
            <a:ext cx="771525" cy="0"/>
          </a:xfrm>
          <a:prstGeom prst="line">
            <a:avLst/>
          </a:prstGeom>
          <a:noFill/>
          <a:ln w="25400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533"/>
          <p:cNvGrpSpPr>
            <a:grpSpLocks/>
          </p:cNvGrpSpPr>
          <p:nvPr/>
        </p:nvGrpSpPr>
        <p:grpSpPr bwMode="auto">
          <a:xfrm>
            <a:off x="1727200" y="4141788"/>
            <a:ext cx="138113" cy="409575"/>
            <a:chOff x="1088" y="2609"/>
            <a:chExt cx="87" cy="258"/>
          </a:xfrm>
        </p:grpSpPr>
        <p:sp>
          <p:nvSpPr>
            <p:cNvPr id="29202" name="Freeform 530"/>
            <p:cNvSpPr>
              <a:spLocks/>
            </p:cNvSpPr>
            <p:nvPr/>
          </p:nvSpPr>
          <p:spPr bwMode="auto">
            <a:xfrm>
              <a:off x="1088" y="2609"/>
              <a:ext cx="87" cy="109"/>
            </a:xfrm>
            <a:custGeom>
              <a:avLst/>
              <a:gdLst/>
              <a:ahLst/>
              <a:cxnLst>
                <a:cxn ang="0">
                  <a:pos x="47" y="0"/>
                </a:cxn>
                <a:cxn ang="0">
                  <a:pos x="86" y="108"/>
                </a:cxn>
                <a:cxn ang="0">
                  <a:pos x="47" y="70"/>
                </a:cxn>
                <a:cxn ang="0">
                  <a:pos x="0" y="108"/>
                </a:cxn>
                <a:cxn ang="0">
                  <a:pos x="47" y="0"/>
                </a:cxn>
              </a:cxnLst>
              <a:rect l="0" t="0" r="r" b="b"/>
              <a:pathLst>
                <a:path w="87" h="109">
                  <a:moveTo>
                    <a:pt x="47" y="0"/>
                  </a:moveTo>
                  <a:lnTo>
                    <a:pt x="86" y="108"/>
                  </a:lnTo>
                  <a:lnTo>
                    <a:pt x="47" y="70"/>
                  </a:lnTo>
                  <a:lnTo>
                    <a:pt x="0" y="108"/>
                  </a:lnTo>
                  <a:lnTo>
                    <a:pt x="47" y="0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203" name="Freeform 531"/>
            <p:cNvSpPr>
              <a:spLocks/>
            </p:cNvSpPr>
            <p:nvPr/>
          </p:nvSpPr>
          <p:spPr bwMode="auto">
            <a:xfrm>
              <a:off x="1088" y="2759"/>
              <a:ext cx="87" cy="108"/>
            </a:xfrm>
            <a:custGeom>
              <a:avLst/>
              <a:gdLst/>
              <a:ahLst/>
              <a:cxnLst>
                <a:cxn ang="0">
                  <a:pos x="47" y="107"/>
                </a:cxn>
                <a:cxn ang="0">
                  <a:pos x="0" y="0"/>
                </a:cxn>
                <a:cxn ang="0">
                  <a:pos x="47" y="38"/>
                </a:cxn>
                <a:cxn ang="0">
                  <a:pos x="86" y="0"/>
                </a:cxn>
                <a:cxn ang="0">
                  <a:pos x="47" y="107"/>
                </a:cxn>
              </a:cxnLst>
              <a:rect l="0" t="0" r="r" b="b"/>
              <a:pathLst>
                <a:path w="87" h="108">
                  <a:moveTo>
                    <a:pt x="47" y="107"/>
                  </a:moveTo>
                  <a:lnTo>
                    <a:pt x="0" y="0"/>
                  </a:lnTo>
                  <a:lnTo>
                    <a:pt x="47" y="38"/>
                  </a:lnTo>
                  <a:lnTo>
                    <a:pt x="86" y="0"/>
                  </a:lnTo>
                  <a:lnTo>
                    <a:pt x="47" y="107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204" name="Line 532"/>
            <p:cNvSpPr>
              <a:spLocks noChangeShapeType="1"/>
            </p:cNvSpPr>
            <p:nvPr/>
          </p:nvSpPr>
          <p:spPr bwMode="auto">
            <a:xfrm>
              <a:off x="1139" y="2685"/>
              <a:ext cx="0" cy="106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536"/>
          <p:cNvGrpSpPr>
            <a:grpSpLocks/>
          </p:cNvGrpSpPr>
          <p:nvPr/>
        </p:nvGrpSpPr>
        <p:grpSpPr bwMode="auto">
          <a:xfrm>
            <a:off x="3103563" y="4660900"/>
            <a:ext cx="1516062" cy="74613"/>
            <a:chOff x="1955" y="2936"/>
            <a:chExt cx="955" cy="47"/>
          </a:xfrm>
        </p:grpSpPr>
        <p:sp>
          <p:nvSpPr>
            <p:cNvPr id="29206" name="Freeform 534"/>
            <p:cNvSpPr>
              <a:spLocks/>
            </p:cNvSpPr>
            <p:nvPr/>
          </p:nvSpPr>
          <p:spPr bwMode="auto">
            <a:xfrm>
              <a:off x="2773" y="2936"/>
              <a:ext cx="137" cy="47"/>
            </a:xfrm>
            <a:custGeom>
              <a:avLst/>
              <a:gdLst/>
              <a:ahLst/>
              <a:cxnLst>
                <a:cxn ang="0">
                  <a:pos x="136" y="23"/>
                </a:cxn>
                <a:cxn ang="0">
                  <a:pos x="0" y="46"/>
                </a:cxn>
                <a:cxn ang="0">
                  <a:pos x="0" y="23"/>
                </a:cxn>
                <a:cxn ang="0">
                  <a:pos x="0" y="0"/>
                </a:cxn>
                <a:cxn ang="0">
                  <a:pos x="136" y="23"/>
                </a:cxn>
              </a:cxnLst>
              <a:rect l="0" t="0" r="r" b="b"/>
              <a:pathLst>
                <a:path w="137" h="47">
                  <a:moveTo>
                    <a:pt x="136" y="23"/>
                  </a:moveTo>
                  <a:lnTo>
                    <a:pt x="0" y="46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6" y="23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207" name="Line 535"/>
            <p:cNvSpPr>
              <a:spLocks noChangeShapeType="1"/>
            </p:cNvSpPr>
            <p:nvPr/>
          </p:nvSpPr>
          <p:spPr bwMode="auto">
            <a:xfrm>
              <a:off x="1955" y="2964"/>
              <a:ext cx="810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" name="Group 539"/>
          <p:cNvGrpSpPr>
            <a:grpSpLocks/>
          </p:cNvGrpSpPr>
          <p:nvPr/>
        </p:nvGrpSpPr>
        <p:grpSpPr bwMode="auto">
          <a:xfrm>
            <a:off x="4468813" y="4899025"/>
            <a:ext cx="485775" cy="355600"/>
            <a:chOff x="2815" y="3086"/>
            <a:chExt cx="306" cy="224"/>
          </a:xfrm>
        </p:grpSpPr>
        <p:sp>
          <p:nvSpPr>
            <p:cNvPr id="29209" name="Freeform 537"/>
            <p:cNvSpPr>
              <a:spLocks/>
            </p:cNvSpPr>
            <p:nvPr/>
          </p:nvSpPr>
          <p:spPr bwMode="auto">
            <a:xfrm>
              <a:off x="2815" y="3214"/>
              <a:ext cx="112" cy="96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72" y="0"/>
                </a:cxn>
                <a:cxn ang="0">
                  <a:pos x="95" y="19"/>
                </a:cxn>
                <a:cxn ang="0">
                  <a:pos x="111" y="38"/>
                </a:cxn>
                <a:cxn ang="0">
                  <a:pos x="0" y="95"/>
                </a:cxn>
              </a:cxnLst>
              <a:rect l="0" t="0" r="r" b="b"/>
              <a:pathLst>
                <a:path w="112" h="96">
                  <a:moveTo>
                    <a:pt x="0" y="95"/>
                  </a:moveTo>
                  <a:lnTo>
                    <a:pt x="72" y="0"/>
                  </a:lnTo>
                  <a:lnTo>
                    <a:pt x="95" y="19"/>
                  </a:lnTo>
                  <a:lnTo>
                    <a:pt x="111" y="38"/>
                  </a:lnTo>
                  <a:lnTo>
                    <a:pt x="0" y="95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210" name="Line 538"/>
            <p:cNvSpPr>
              <a:spLocks noChangeShapeType="1"/>
            </p:cNvSpPr>
            <p:nvPr/>
          </p:nvSpPr>
          <p:spPr bwMode="auto">
            <a:xfrm flipH="1">
              <a:off x="2909" y="3086"/>
              <a:ext cx="212" cy="15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3" name="Group 542"/>
          <p:cNvGrpSpPr>
            <a:grpSpLocks/>
          </p:cNvGrpSpPr>
          <p:nvPr/>
        </p:nvGrpSpPr>
        <p:grpSpPr bwMode="auto">
          <a:xfrm>
            <a:off x="4941888" y="5891213"/>
            <a:ext cx="947737" cy="74612"/>
            <a:chOff x="3113" y="3711"/>
            <a:chExt cx="597" cy="47"/>
          </a:xfrm>
        </p:grpSpPr>
        <p:sp>
          <p:nvSpPr>
            <p:cNvPr id="29212" name="Freeform 540"/>
            <p:cNvSpPr>
              <a:spLocks/>
            </p:cNvSpPr>
            <p:nvPr/>
          </p:nvSpPr>
          <p:spPr bwMode="auto">
            <a:xfrm>
              <a:off x="3572" y="3711"/>
              <a:ext cx="138" cy="47"/>
            </a:xfrm>
            <a:custGeom>
              <a:avLst/>
              <a:gdLst/>
              <a:ahLst/>
              <a:cxnLst>
                <a:cxn ang="0">
                  <a:pos x="137" y="23"/>
                </a:cxn>
                <a:cxn ang="0">
                  <a:pos x="0" y="46"/>
                </a:cxn>
                <a:cxn ang="0">
                  <a:pos x="0" y="23"/>
                </a:cxn>
                <a:cxn ang="0">
                  <a:pos x="0" y="0"/>
                </a:cxn>
                <a:cxn ang="0">
                  <a:pos x="137" y="23"/>
                </a:cxn>
              </a:cxnLst>
              <a:rect l="0" t="0" r="r" b="b"/>
              <a:pathLst>
                <a:path w="138" h="47">
                  <a:moveTo>
                    <a:pt x="137" y="23"/>
                  </a:moveTo>
                  <a:lnTo>
                    <a:pt x="0" y="46"/>
                  </a:lnTo>
                  <a:lnTo>
                    <a:pt x="0" y="23"/>
                  </a:lnTo>
                  <a:lnTo>
                    <a:pt x="0" y="0"/>
                  </a:lnTo>
                  <a:lnTo>
                    <a:pt x="137" y="23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213" name="Line 541"/>
            <p:cNvSpPr>
              <a:spLocks noChangeShapeType="1"/>
            </p:cNvSpPr>
            <p:nvPr/>
          </p:nvSpPr>
          <p:spPr bwMode="auto">
            <a:xfrm>
              <a:off x="3113" y="3739"/>
              <a:ext cx="452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" name="Group 546"/>
          <p:cNvGrpSpPr>
            <a:grpSpLocks/>
          </p:cNvGrpSpPr>
          <p:nvPr/>
        </p:nvGrpSpPr>
        <p:grpSpPr bwMode="auto">
          <a:xfrm>
            <a:off x="3455988" y="1841500"/>
            <a:ext cx="1570037" cy="85725"/>
            <a:chOff x="2177" y="1160"/>
            <a:chExt cx="989" cy="54"/>
          </a:xfrm>
        </p:grpSpPr>
        <p:sp>
          <p:nvSpPr>
            <p:cNvPr id="29215" name="Freeform 543"/>
            <p:cNvSpPr>
              <a:spLocks/>
            </p:cNvSpPr>
            <p:nvPr/>
          </p:nvSpPr>
          <p:spPr bwMode="auto">
            <a:xfrm>
              <a:off x="2177" y="1160"/>
              <a:ext cx="129" cy="54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28" y="0"/>
                </a:cxn>
                <a:cxn ang="0">
                  <a:pos x="128" y="30"/>
                </a:cxn>
                <a:cxn ang="0">
                  <a:pos x="128" y="53"/>
                </a:cxn>
                <a:cxn ang="0">
                  <a:pos x="0" y="30"/>
                </a:cxn>
              </a:cxnLst>
              <a:rect l="0" t="0" r="r" b="b"/>
              <a:pathLst>
                <a:path w="129" h="54">
                  <a:moveTo>
                    <a:pt x="0" y="30"/>
                  </a:moveTo>
                  <a:lnTo>
                    <a:pt x="128" y="0"/>
                  </a:lnTo>
                  <a:lnTo>
                    <a:pt x="128" y="30"/>
                  </a:lnTo>
                  <a:lnTo>
                    <a:pt x="128" y="53"/>
                  </a:lnTo>
                  <a:lnTo>
                    <a:pt x="0" y="30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216" name="Freeform 544"/>
            <p:cNvSpPr>
              <a:spLocks/>
            </p:cNvSpPr>
            <p:nvPr/>
          </p:nvSpPr>
          <p:spPr bwMode="auto">
            <a:xfrm>
              <a:off x="3028" y="1160"/>
              <a:ext cx="138" cy="54"/>
            </a:xfrm>
            <a:custGeom>
              <a:avLst/>
              <a:gdLst/>
              <a:ahLst/>
              <a:cxnLst>
                <a:cxn ang="0">
                  <a:pos x="137" y="30"/>
                </a:cxn>
                <a:cxn ang="0">
                  <a:pos x="0" y="53"/>
                </a:cxn>
                <a:cxn ang="0">
                  <a:pos x="0" y="30"/>
                </a:cxn>
                <a:cxn ang="0">
                  <a:pos x="0" y="0"/>
                </a:cxn>
                <a:cxn ang="0">
                  <a:pos x="137" y="30"/>
                </a:cxn>
              </a:cxnLst>
              <a:rect l="0" t="0" r="r" b="b"/>
              <a:pathLst>
                <a:path w="138" h="54">
                  <a:moveTo>
                    <a:pt x="137" y="30"/>
                  </a:moveTo>
                  <a:lnTo>
                    <a:pt x="0" y="53"/>
                  </a:lnTo>
                  <a:lnTo>
                    <a:pt x="0" y="30"/>
                  </a:lnTo>
                  <a:lnTo>
                    <a:pt x="0" y="0"/>
                  </a:lnTo>
                  <a:lnTo>
                    <a:pt x="137" y="30"/>
                  </a:lnTo>
                </a:path>
              </a:pathLst>
            </a:custGeom>
            <a:solidFill>
              <a:srgbClr val="FFFFFF"/>
            </a:solidFill>
            <a:ln w="127000" cap="rnd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217" name="Line 545"/>
            <p:cNvSpPr>
              <a:spLocks noChangeShapeType="1"/>
            </p:cNvSpPr>
            <p:nvPr/>
          </p:nvSpPr>
          <p:spPr bwMode="auto">
            <a:xfrm>
              <a:off x="2313" y="1195"/>
              <a:ext cx="707" cy="0"/>
            </a:xfrm>
            <a:prstGeom prst="line">
              <a:avLst/>
            </a:prstGeom>
            <a:noFill/>
            <a:ln w="254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219" name="Rectangle 547"/>
          <p:cNvSpPr>
            <a:spLocks noChangeArrowheads="1"/>
          </p:cNvSpPr>
          <p:nvPr/>
        </p:nvSpPr>
        <p:spPr bwMode="auto">
          <a:xfrm>
            <a:off x="6169025" y="1816100"/>
            <a:ext cx="231775" cy="252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63600" y="400050"/>
            <a:ext cx="6343650" cy="1047750"/>
          </a:xfrm>
          <a:noFill/>
          <a:ln/>
        </p:spPr>
        <p:txBody>
          <a:bodyPr lIns="90488" rIns="90488">
            <a:normAutofit fontScale="90000"/>
          </a:bodyPr>
          <a:lstStyle/>
          <a:p>
            <a:r>
              <a:rPr lang="en-US"/>
              <a:t>Planning Is An Iterative Process</a:t>
            </a:r>
          </a:p>
        </p:txBody>
      </p:sp>
      <p:pic>
        <p:nvPicPr>
          <p:cNvPr id="50179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1473200"/>
            <a:ext cx="5848350" cy="5162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372350" y="3492500"/>
            <a:ext cx="1524000" cy="533400"/>
          </a:xfrm>
          <a:prstGeom prst="rect">
            <a:avLst/>
          </a:prstGeom>
          <a:solidFill>
            <a:srgbClr val="FFC000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rgbClr val="919191"/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8000"/>
              </a:lnSpc>
            </a:pPr>
            <a:r>
              <a:rPr lang="en-US" sz="1800">
                <a:solidFill>
                  <a:schemeClr val="bg1"/>
                </a:solidFill>
              </a:rPr>
              <a:t>Obtain Team</a:t>
            </a:r>
          </a:p>
          <a:p>
            <a:pPr>
              <a:lnSpc>
                <a:spcPct val="88000"/>
              </a:lnSpc>
            </a:pPr>
            <a:r>
              <a:rPr lang="en-US" sz="1800">
                <a:solidFill>
                  <a:schemeClr val="bg1"/>
                </a:solidFill>
              </a:rPr>
              <a:t>Commitment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Tests for the Plan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plan meet the objectives?</a:t>
            </a:r>
          </a:p>
          <a:p>
            <a:r>
              <a:rPr lang="en-US" dirty="0" smtClean="0"/>
              <a:t>Does the plan balance:</a:t>
            </a:r>
          </a:p>
          <a:p>
            <a:pPr lvl="1"/>
            <a:r>
              <a:rPr lang="en-US" dirty="0" smtClean="0"/>
              <a:t>Economic effectiveness?</a:t>
            </a:r>
          </a:p>
          <a:p>
            <a:pPr lvl="1"/>
            <a:r>
              <a:rPr lang="en-US" dirty="0" smtClean="0"/>
              <a:t>With schedule realism?</a:t>
            </a:r>
          </a:p>
          <a:p>
            <a:pPr lvl="1"/>
            <a:r>
              <a:rPr lang="en-US" dirty="0" smtClean="0"/>
              <a:t>With achievable technology advancement?	</a:t>
            </a:r>
          </a:p>
          <a:p>
            <a:r>
              <a:rPr lang="en-US" dirty="0" smtClean="0"/>
              <a:t>Does the plan represent the best combination of resources required to achieve the objectives?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473200" y="3492500"/>
            <a:ext cx="35052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1371600" y="2171700"/>
            <a:ext cx="52832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Develop a Budget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800" dirty="0"/>
              <a:t>Estimate initial and recurring costs (both fixed and recurring, hard and soft) for the </a:t>
            </a:r>
            <a:r>
              <a:rPr lang="en-US" sz="2800" dirty="0" smtClean="0"/>
              <a:t>project.</a:t>
            </a: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 smtClean="0"/>
              <a:t>Inform involved </a:t>
            </a:r>
            <a:r>
              <a:rPr lang="en-US" sz="2800" dirty="0"/>
              <a:t>agencies </a:t>
            </a:r>
            <a:r>
              <a:rPr lang="en-US" sz="2800" dirty="0" smtClean="0"/>
              <a:t>and departments to let them know </a:t>
            </a:r>
            <a:r>
              <a:rPr lang="en-US" sz="2800" dirty="0"/>
              <a:t>what to </a:t>
            </a:r>
            <a:r>
              <a:rPr lang="en-US" sz="2800" dirty="0" smtClean="0"/>
              <a:t>expect.</a:t>
            </a:r>
            <a:endParaRPr lang="en-US" sz="2800" dirty="0"/>
          </a:p>
          <a:p>
            <a:pPr>
              <a:lnSpc>
                <a:spcPct val="110000"/>
              </a:lnSpc>
            </a:pPr>
            <a:r>
              <a:rPr lang="en-US" sz="2800" dirty="0" smtClean="0"/>
              <a:t>Budget preparers </a:t>
            </a:r>
            <a:r>
              <a:rPr lang="en-US" sz="2800" dirty="0"/>
              <a:t>should include the </a:t>
            </a:r>
            <a:r>
              <a:rPr lang="en-US" sz="2800" dirty="0" smtClean="0"/>
              <a:t>project manager and any person who is responsible for allocating, approving and budgeting funding.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Remember to include funding for every aspect of your project, including staffing, training, maintenance and consulting costs.</a:t>
            </a:r>
            <a:endParaRPr lang="en-US" sz="2800" dirty="0"/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 to this point, we have laid the groundwork for obtaining a clear understanding of what this project is about, what the end-goal is, and who we have on our team to move it forward:</a:t>
            </a:r>
          </a:p>
          <a:p>
            <a:pPr lvl="1"/>
            <a:r>
              <a:rPr lang="en-US" dirty="0" smtClean="0"/>
              <a:t>Project Charter &amp; Initial Project Plan</a:t>
            </a:r>
          </a:p>
          <a:p>
            <a:pPr lvl="1"/>
            <a:r>
              <a:rPr lang="en-US" dirty="0" smtClean="0"/>
              <a:t>Concept &amp; Deliverables</a:t>
            </a:r>
          </a:p>
          <a:p>
            <a:pPr lvl="1"/>
            <a:r>
              <a:rPr lang="en-US" dirty="0" smtClean="0"/>
              <a:t>Estimated Cost</a:t>
            </a:r>
          </a:p>
          <a:p>
            <a:pPr lvl="1"/>
            <a:r>
              <a:rPr lang="en-US" dirty="0" smtClean="0"/>
              <a:t>Work Breakdown Structure</a:t>
            </a:r>
          </a:p>
          <a:p>
            <a:pPr lvl="1"/>
            <a:r>
              <a:rPr lang="en-US" dirty="0" smtClean="0"/>
              <a:t>Organizational Breakdown Structure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Is this a </a:t>
            </a:r>
            <a:r>
              <a:rPr lang="en-US" sz="3600" dirty="0"/>
              <a:t>Project Plan?</a:t>
            </a:r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8C1FCF-FB93-44A9-8258-CFFDDFA4AC9E}" type="slidenum">
              <a:rPr lang="en-US"/>
              <a:pPr/>
              <a:t>4</a:t>
            </a:fld>
            <a:endParaRPr lang="en-US" dirty="0"/>
          </a:p>
        </p:txBody>
      </p:sp>
      <p:pic>
        <p:nvPicPr>
          <p:cNvPr id="6" name="Picture 5" descr="PFGC 200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1828800"/>
            <a:ext cx="6496050" cy="3200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Project Planning</a:t>
            </a:r>
            <a:endParaRPr lang="en-US" sz="3600" dirty="0"/>
          </a:p>
        </p:txBody>
      </p:sp>
      <p:sp>
        <p:nvSpPr>
          <p:cNvPr id="236554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/>
              <a:t>It is </a:t>
            </a:r>
            <a:r>
              <a:rPr lang="en-US" sz="2400" dirty="0"/>
              <a:t>a </a:t>
            </a:r>
            <a:r>
              <a:rPr lang="en-US" sz="2400" dirty="0" smtClean="0"/>
              <a:t>process that results </a:t>
            </a:r>
            <a:r>
              <a:rPr lang="en-US" sz="2400" dirty="0"/>
              <a:t>in a </a:t>
            </a:r>
            <a:r>
              <a:rPr lang="en-US" sz="2400" dirty="0" smtClean="0"/>
              <a:t>document that </a:t>
            </a:r>
            <a:r>
              <a:rPr lang="en-US" sz="2400" dirty="0"/>
              <a:t>guides the entire project design, procurement, implementation, and future </a:t>
            </a:r>
            <a:r>
              <a:rPr lang="en-US" sz="2400" dirty="0" smtClean="0"/>
              <a:t>enhancements and that describes: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Deliverables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Procedures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Resources needed to produce the deliverables</a:t>
            </a:r>
          </a:p>
          <a:p>
            <a:pPr>
              <a:spcAft>
                <a:spcPts val="0"/>
              </a:spcAft>
            </a:pPr>
            <a:r>
              <a:rPr lang="en-US" sz="2400" dirty="0" smtClean="0"/>
              <a:t>The project plan manages user expectations by detailing: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What will be accomplished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How and when it will be accomplished</a:t>
            </a:r>
          </a:p>
          <a:p>
            <a:pPr lvl="1">
              <a:spcAft>
                <a:spcPts val="0"/>
              </a:spcAft>
            </a:pPr>
            <a:r>
              <a:rPr lang="en-US" sz="2000" dirty="0" smtClean="0"/>
              <a:t>Who will accomplish it</a:t>
            </a:r>
          </a:p>
          <a:p>
            <a:pPr>
              <a:spcBef>
                <a:spcPct val="75000"/>
              </a:spcBef>
              <a:spcAft>
                <a:spcPts val="0"/>
              </a:spcAft>
            </a:pPr>
            <a:endParaRPr lang="en-US" sz="2400" b="1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F93FC1-9342-4881-A67F-36C88F615F84}" type="slidenum">
              <a:rPr lang="en-US"/>
              <a:pPr/>
              <a:t>5</a:t>
            </a:fld>
            <a:endParaRPr lang="en-US"/>
          </a:p>
        </p:txBody>
      </p:sp>
      <p:sp>
        <p:nvSpPr>
          <p:cNvPr id="236546" name="AutoShape 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36538" y="5054600"/>
            <a:ext cx="669925" cy="588963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6627" tIns="48314" rIns="96627" bIns="48314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Project Plan </a:t>
            </a:r>
            <a:r>
              <a:rPr lang="en-US" sz="2400" dirty="0" smtClean="0">
                <a:solidFill>
                  <a:srgbClr val="FFC000"/>
                </a:solidFill>
              </a:rPr>
              <a:t>also</a:t>
            </a:r>
            <a:r>
              <a:rPr lang="en-US" sz="2400" dirty="0" smtClean="0"/>
              <a:t> details the processes, procedures and methods that will be followed by the project team and affected stakeholders to reach the desired end-goal:</a:t>
            </a:r>
          </a:p>
          <a:p>
            <a:pPr lvl="1"/>
            <a:r>
              <a:rPr lang="en-US" sz="2000" dirty="0" smtClean="0"/>
              <a:t>Scope Document</a:t>
            </a:r>
          </a:p>
          <a:p>
            <a:pPr lvl="1"/>
            <a:r>
              <a:rPr lang="en-US" sz="2000" dirty="0" smtClean="0"/>
              <a:t>Change Management Plan</a:t>
            </a:r>
          </a:p>
          <a:p>
            <a:pPr lvl="1"/>
            <a:r>
              <a:rPr lang="en-US" sz="2000" dirty="0" smtClean="0"/>
              <a:t>Issues Management Plan</a:t>
            </a:r>
          </a:p>
          <a:p>
            <a:pPr lvl="1"/>
            <a:r>
              <a:rPr lang="en-US" sz="2000" dirty="0" smtClean="0"/>
              <a:t>Risk Management Plan</a:t>
            </a:r>
          </a:p>
          <a:p>
            <a:pPr lvl="1"/>
            <a:r>
              <a:rPr lang="en-US" sz="2000" dirty="0" smtClean="0"/>
              <a:t>Communications Management Plan</a:t>
            </a:r>
          </a:p>
          <a:p>
            <a:pPr lvl="1"/>
            <a:r>
              <a:rPr lang="en-US" sz="2000" dirty="0" smtClean="0"/>
              <a:t>Quality Assurance/Verification/Testing Plan</a:t>
            </a:r>
          </a:p>
          <a:p>
            <a:pPr lvl="1"/>
            <a:r>
              <a:rPr lang="en-US" sz="2000" dirty="0" smtClean="0"/>
              <a:t>Resource Management Plan</a:t>
            </a:r>
          </a:p>
          <a:p>
            <a:pPr lvl="1"/>
            <a:r>
              <a:rPr lang="en-US" sz="2000" dirty="0" smtClean="0"/>
              <a:t>Training Plan, etc.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Project Plan</a:t>
            </a:r>
            <a:endParaRPr lang="en-US" sz="3600" dirty="0"/>
          </a:p>
        </p:txBody>
      </p:sp>
      <p:sp>
        <p:nvSpPr>
          <p:cNvPr id="244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are several reasons why the project plan is crucial to any project effort:</a:t>
            </a:r>
          </a:p>
          <a:p>
            <a:pPr lvl="1"/>
            <a:r>
              <a:rPr lang="en-US" sz="2000" dirty="0" smtClean="0"/>
              <a:t>It is the “roadmap” for the project and increases the chances for project success through early detection of problems via constant monitoring of the project progress.</a:t>
            </a:r>
          </a:p>
          <a:p>
            <a:pPr lvl="1"/>
            <a:r>
              <a:rPr lang="en-US" sz="2000" dirty="0" smtClean="0"/>
              <a:t>It clearly outlines what steps will be taken when to accommodate changing conditions and assumptions as they happen to speed decision making.</a:t>
            </a:r>
          </a:p>
          <a:p>
            <a:pPr lvl="1"/>
            <a:r>
              <a:rPr lang="en-US" sz="2000" dirty="0" smtClean="0"/>
              <a:t>It manages expectations and clarifies who is going to be responsible for what, when and by following what approach to reach the desired objective for their functional area.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The Project Plan</a:t>
            </a:r>
            <a:endParaRPr lang="en-US" sz="3600" dirty="0"/>
          </a:p>
        </p:txBody>
      </p:sp>
      <p:sp>
        <p:nvSpPr>
          <p:cNvPr id="245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The Project Planning process should not happen in isolation. In fact, it is a </a:t>
            </a:r>
            <a:r>
              <a:rPr lang="en-US" dirty="0" smtClean="0"/>
              <a:t>consensus-driven, team-based effort:</a:t>
            </a:r>
          </a:p>
          <a:p>
            <a:pPr lvl="1"/>
            <a:r>
              <a:rPr lang="en-US" sz="2400" dirty="0" smtClean="0"/>
              <a:t>The project manager</a:t>
            </a:r>
            <a:r>
              <a:rPr lang="en-US" sz="2400" dirty="0"/>
              <a:t>, </a:t>
            </a:r>
            <a:r>
              <a:rPr lang="en-US" sz="2400" dirty="0" smtClean="0"/>
              <a:t>user representatives, </a:t>
            </a:r>
            <a:r>
              <a:rPr lang="en-US" sz="2400" dirty="0"/>
              <a:t>and </a:t>
            </a:r>
            <a:r>
              <a:rPr lang="en-US" sz="2400" dirty="0" smtClean="0"/>
              <a:t>technical experts </a:t>
            </a:r>
            <a:r>
              <a:rPr lang="en-US" sz="2400" dirty="0"/>
              <a:t>are involved in discussion and </a:t>
            </a:r>
            <a:r>
              <a:rPr lang="en-US" sz="2400" dirty="0" smtClean="0"/>
              <a:t>research.</a:t>
            </a:r>
            <a:endParaRPr lang="en-US" sz="2400" dirty="0"/>
          </a:p>
          <a:p>
            <a:pPr lvl="1"/>
            <a:r>
              <a:rPr lang="en-US" sz="2400" dirty="0"/>
              <a:t>The </a:t>
            </a:r>
            <a:r>
              <a:rPr lang="en-US" sz="2400" dirty="0" smtClean="0"/>
              <a:t>project manager </a:t>
            </a:r>
            <a:r>
              <a:rPr lang="en-US" sz="2400" dirty="0"/>
              <a:t>is </a:t>
            </a:r>
            <a:r>
              <a:rPr lang="en-US" sz="2400" dirty="0" smtClean="0"/>
              <a:t>ultimately responsible </a:t>
            </a:r>
            <a:r>
              <a:rPr lang="en-US" sz="2400" dirty="0"/>
              <a:t>for documentation and keeping the plan </a:t>
            </a:r>
            <a:r>
              <a:rPr lang="en-US" sz="2400" dirty="0" smtClean="0"/>
              <a:t>up-to-date.</a:t>
            </a:r>
            <a:endParaRPr lang="en-US" sz="2400" dirty="0"/>
          </a:p>
          <a:p>
            <a:pPr lvl="1"/>
            <a:r>
              <a:rPr lang="en-US" sz="2400" dirty="0"/>
              <a:t>The </a:t>
            </a:r>
            <a:r>
              <a:rPr lang="en-US" sz="2400" dirty="0" smtClean="0"/>
              <a:t>Sponsor signs off on the Charter, while the Project Steering </a:t>
            </a:r>
            <a:r>
              <a:rPr lang="en-US" sz="2400" dirty="0"/>
              <a:t>Committee </a:t>
            </a:r>
            <a:r>
              <a:rPr lang="en-US" sz="2400" dirty="0" smtClean="0"/>
              <a:t>must </a:t>
            </a:r>
            <a:r>
              <a:rPr lang="en-US" sz="2400" dirty="0"/>
              <a:t>endorse </a:t>
            </a:r>
            <a:r>
              <a:rPr lang="en-US" sz="2400" dirty="0" smtClean="0"/>
              <a:t>the plan and approve scope changes as they arise.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Five </a:t>
            </a:r>
            <a:r>
              <a:rPr lang="en-US" sz="3600" dirty="0" smtClean="0"/>
              <a:t>Keys to a Project Plan</a:t>
            </a:r>
            <a:endParaRPr lang="en-US" sz="3600" dirty="0"/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95300" indent="-495300">
              <a:buFontTx/>
              <a:buAutoNum type="arabicPeriod"/>
            </a:pPr>
            <a:r>
              <a:rPr lang="en-US" dirty="0"/>
              <a:t>Project </a:t>
            </a:r>
            <a:r>
              <a:rPr lang="en-US" dirty="0" smtClean="0"/>
              <a:t>plans </a:t>
            </a:r>
            <a:r>
              <a:rPr lang="en-US" dirty="0"/>
              <a:t>are </a:t>
            </a:r>
            <a:r>
              <a:rPr lang="en-US" dirty="0" smtClean="0"/>
              <a:t>dynamic and ever-changing.</a:t>
            </a:r>
            <a:endParaRPr lang="en-US" dirty="0"/>
          </a:p>
          <a:p>
            <a:pPr marL="495300" indent="-495300">
              <a:buFontTx/>
              <a:buAutoNum type="arabicPeriod"/>
            </a:pPr>
            <a:r>
              <a:rPr lang="en-US" dirty="0"/>
              <a:t>Project planning is a creative </a:t>
            </a:r>
            <a:r>
              <a:rPr lang="en-US" dirty="0" smtClean="0"/>
              <a:t>and conceptual process.</a:t>
            </a:r>
            <a:endParaRPr lang="en-US" dirty="0"/>
          </a:p>
          <a:p>
            <a:pPr marL="495300" indent="-495300">
              <a:buFontTx/>
              <a:buAutoNum type="arabicPeriod"/>
            </a:pPr>
            <a:r>
              <a:rPr lang="en-US" dirty="0"/>
              <a:t>Project planning is </a:t>
            </a:r>
            <a:r>
              <a:rPr lang="en-US" dirty="0" smtClean="0"/>
              <a:t>iterative.</a:t>
            </a:r>
            <a:endParaRPr lang="en-US" dirty="0"/>
          </a:p>
          <a:p>
            <a:pPr marL="495300" indent="-495300">
              <a:buFontTx/>
              <a:buAutoNum type="arabicPeriod"/>
            </a:pPr>
            <a:r>
              <a:rPr lang="en-US" dirty="0" smtClean="0"/>
              <a:t>Project plans </a:t>
            </a:r>
            <a:r>
              <a:rPr lang="en-US" dirty="0"/>
              <a:t>must be used, reviewed, maintained, and updated </a:t>
            </a:r>
            <a:r>
              <a:rPr lang="en-US" dirty="0" smtClean="0"/>
              <a:t>constantly to be effective and valid.</a:t>
            </a:r>
            <a:endParaRPr lang="en-US" dirty="0"/>
          </a:p>
          <a:p>
            <a:pPr marL="495300" indent="-495300">
              <a:buFontTx/>
              <a:buAutoNum type="arabicPeriod"/>
            </a:pPr>
            <a:r>
              <a:rPr lang="en-US" dirty="0"/>
              <a:t>Planning should not </a:t>
            </a:r>
            <a:r>
              <a:rPr lang="en-US" dirty="0" smtClean="0"/>
              <a:t>be infinite – work the plan.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3"/>
  <p:tag name="MMPROD_UIDATA" val="&lt;database version=&quot;7.0&quot;&gt;&lt;object type=&quot;1&quot; unique_id=&quot;10001&quot;&gt;&lt;object type=&quot;2&quot; unique_id=&quot;10618&quot;&gt;&lt;object type=&quot;3&quot; unique_id=&quot;10619&quot;&gt;&lt;property id=&quot;20148&quot; value=&quot;5&quot;/&gt;&lt;property id=&quot;20300&quot; value=&quot;Slide 1 - &amp;quot;Effective Project Planning&amp;quot;&quot;/&gt;&lt;property id=&quot;20307&quot; value=&quot;256&quot;/&gt;&lt;/object&gt;&lt;object type=&quot;3&quot; unique_id=&quot;10620&quot;&gt;&lt;property id=&quot;20148&quot; value=&quot;5&quot;/&gt;&lt;property id=&quot;20300&quot; value=&quot;Slide 4 - &amp;quot;Is this a Project Plan?&amp;quot;&quot;/&gt;&lt;property id=&quot;20307&quot; value=&quot;257&quot;/&gt;&lt;/object&gt;&lt;object type=&quot;3&quot; unique_id=&quot;10621&quot;&gt;&lt;property id=&quot;20148&quot; value=&quot;5&quot;/&gt;&lt;property id=&quot;20300&quot; value=&quot;Slide 5 - &amp;quot;Project Planning&amp;quot;&quot;/&gt;&lt;property id=&quot;20307&quot; value=&quot;258&quot;/&gt;&lt;/object&gt;&lt;object type=&quot;3&quot; unique_id=&quot;10624&quot;&gt;&lt;property id=&quot;20148&quot; value=&quot;5&quot;/&gt;&lt;property id=&quot;20300&quot; value=&quot;Slide 7 - &amp;quot;The Project Plan&amp;quot;&quot;/&gt;&lt;property id=&quot;20307&quot; value=&quot;261&quot;/&gt;&lt;/object&gt;&lt;object type=&quot;3&quot; unique_id=&quot;10625&quot;&gt;&lt;property id=&quot;20148&quot; value=&quot;5&quot;/&gt;&lt;property id=&quot;20300&quot; value=&quot;Slide 8 - &amp;quot;The Project Plan&amp;quot;&quot;/&gt;&lt;property id=&quot;20307&quot; value=&quot;262&quot;/&gt;&lt;/object&gt;&lt;object type=&quot;3&quot; unique_id=&quot;10627&quot;&gt;&lt;property id=&quot;20148&quot; value=&quot;5&quot;/&gt;&lt;property id=&quot;20300&quot; value=&quot;Slide 9 - &amp;quot;Five Keys to a Project Plan&amp;quot;&quot;/&gt;&lt;property id=&quot;20307&quot; value=&quot;264&quot;/&gt;&lt;/object&gt;&lt;object type=&quot;3&quot; unique_id=&quot;10629&quot;&gt;&lt;property id=&quot;20148&quot; value=&quot;5&quot;/&gt;&lt;property id=&quot;20300&quot; value=&quot;Slide 10 - &amp;quot;Managing Change to the Plan&amp;quot;&quot;/&gt;&lt;property id=&quot;20307&quot; value=&quot;266&quot;/&gt;&lt;/object&gt;&lt;object type=&quot;3&quot; unique_id=&quot;10631&quot;&gt;&lt;property id=&quot;20148&quot; value=&quot;5&quot;/&gt;&lt;property id=&quot;20300&quot; value=&quot;Slide 11 - &amp;quot;Project Charter&amp;quot;&quot;/&gt;&lt;property id=&quot;20307&quot; value=&quot;269&quot;/&gt;&lt;/object&gt;&lt;object type=&quot;3&quot; unique_id=&quot;10654&quot;&gt;&lt;property id=&quot;20148&quot; value=&quot;5&quot;/&gt;&lt;property id=&quot;20300&quot; value=&quot;Slide 12 - &amp;quot;Project Scheduling&amp;quot;&quot;/&gt;&lt;property id=&quot;20307&quot; value=&quot;292&quot;/&gt;&lt;/object&gt;&lt;object type=&quot;3&quot; unique_id=&quot;10655&quot;&gt;&lt;property id=&quot;20148&quot; value=&quot;5&quot;/&gt;&lt;property id=&quot;20300&quot; value=&quot;Slide 13 - &amp;quot;Project Schedule and Milestones&amp;quot;&quot;/&gt;&lt;property id=&quot;20307&quot; value=&quot;293&quot;/&gt;&lt;/object&gt;&lt;object type=&quot;3&quot; unique_id=&quot;10656&quot;&gt;&lt;property id=&quot;20148&quot; value=&quot;5&quot;/&gt;&lt;property id=&quot;20300&quot; value=&quot;Slide 25 - &amp;quot;Develop a Budget&amp;quot;&quot;/&gt;&lt;property id=&quot;20307&quot; value=&quot;294&quot;/&gt;&lt;/object&gt;&lt;object type=&quot;3&quot; unique_id=&quot;10662&quot;&gt;&lt;property id=&quot;20148&quot; value=&quot;5&quot;/&gt;&lt;property id=&quot;20300&quot; value=&quot;Slide 26 - &amp;quot;Questions&amp;quot;&quot;/&gt;&lt;property id=&quot;20307&quot; value=&quot;300&quot;/&gt;&lt;/object&gt;&lt;object type=&quot;3&quot; unique_id=&quot;11017&quot;&gt;&lt;property id=&quot;20148&quot; value=&quot;5&quot;/&gt;&lt;property id=&quot;20300&quot; value=&quot;Slide 6 - &amp;quot;The Project Plan&amp;quot;&quot;/&gt;&lt;property id=&quot;20307&quot; value=&quot;302&quot;/&gt;&lt;/object&gt;&lt;object type=&quot;3&quot; unique_id=&quot;11117&quot;&gt;&lt;property id=&quot;20148&quot; value=&quot;5&quot;/&gt;&lt;property id=&quot;20300&quot; value=&quot;Slide 2 - &amp;quot;“If you don’t know where you are going, any road will get you there.”&amp;quot;&quot;/&gt;&lt;property id=&quot;20307&quot; value=&quot;304&quot;/&gt;&lt;/object&gt;&lt;object type=&quot;3&quot; unique_id=&quot;11702&quot;&gt;&lt;property id=&quot;20148&quot; value=&quot;5&quot;/&gt;&lt;property id=&quot;20300&quot; value=&quot;Slide 14 - &amp;quot;Scheduling Techniques&amp;quot;&quot;/&gt;&lt;property id=&quot;20307&quot; value=&quot;307&quot;/&gt;&lt;/object&gt;&lt;object type=&quot;3&quot; unique_id=&quot;11703&quot;&gt;&lt;property id=&quot;20148&quot; value=&quot;5&quot;/&gt;&lt;property id=&quot;20300&quot; value=&quot;Slide 15 - &amp;quot;Network Scheduling Techniques&amp;quot;&quot;/&gt;&lt;property id=&quot;20307&quot; value=&quot;308&quot;/&gt;&lt;/object&gt;&lt;object type=&quot;3&quot; unique_id=&quot;11704&quot;&gt;&lt;property id=&quot;20148&quot; value=&quot;5&quot;/&gt;&lt;property id=&quot;20300&quot; value=&quot;Slide 16 - &amp;quot;The Project Network&amp;quot;&quot;/&gt;&lt;property id=&quot;20307&quot; value=&quot;316&quot;/&gt;&lt;/object&gt;&lt;object type=&quot;3&quot; unique_id=&quot;11705&quot;&gt;&lt;property id=&quot;20148&quot; value=&quot;5&quot;/&gt;&lt;property id=&quot;20300&quot; value=&quot;Slide 17 - &amp;quot;Scheduling Technique Comparison&amp;quot;&quot;/&gt;&lt;property id=&quot;20307&quot; value=&quot;317&quot;/&gt;&lt;/object&gt;&lt;object type=&quot;3&quot; unique_id=&quot;11706&quot;&gt;&lt;property id=&quot;20148&quot; value=&quot;5&quot;/&gt;&lt;property id=&quot;20300&quot; value=&quot;Slide 18 - &amp;quot;What is the Critical Path?&amp;quot;&quot;/&gt;&lt;property id=&quot;20307&quot; value=&quot;319&quot;/&gt;&lt;/object&gt;&lt;object type=&quot;3&quot; unique_id=&quot;11707&quot;&gt;&lt;property id=&quot;20148&quot; value=&quot;5&quot;/&gt;&lt;property id=&quot;20300&quot; value=&quot;Slide 19&quot;/&gt;&lt;property id=&quot;20307&quot; value=&quot;320&quot;/&gt;&lt;/object&gt;&lt;object type=&quot;3&quot; unique_id=&quot;11708&quot;&gt;&lt;property id=&quot;20148&quot; value=&quot;5&quot;/&gt;&lt;property id=&quot;20300&quot; value=&quot;Slide 20 - &amp;quot;Critical Path Example&amp;quot;&quot;/&gt;&lt;property id=&quot;20307&quot; value=&quot;321&quot;/&gt;&lt;/object&gt;&lt;object type=&quot;3&quot; unique_id=&quot;11709&quot;&gt;&lt;property id=&quot;20148&quot; value=&quot;5&quot;/&gt;&lt;property id=&quot;20300&quot; value=&quot;Slide 21 - &amp;quot;Schedule Hierarchy&amp;quot;&quot;/&gt;&lt;property id=&quot;20307&quot; value=&quot;311&quot;/&gt;&lt;/object&gt;&lt;object type=&quot;3&quot; unique_id=&quot;11710&quot;&gt;&lt;property id=&quot;20148&quot; value=&quot;5&quot;/&gt;&lt;property id=&quot;20300&quot; value=&quot;Slide 22 - &amp;quot;The Project Wall&amp;quot;&quot;/&gt;&lt;property id=&quot;20307&quot; value=&quot;312&quot;/&gt;&lt;/object&gt;&lt;object type=&quot;3&quot; unique_id=&quot;11711&quot;&gt;&lt;property id=&quot;20148&quot; value=&quot;5&quot;/&gt;&lt;property id=&quot;20300&quot; value=&quot;Slide 23 - &amp;quot;Planning Is An Iterative Process&amp;quot;&quot;/&gt;&lt;property id=&quot;20307&quot; value=&quot;313&quot;/&gt;&lt;/object&gt;&lt;object type=&quot;3&quot; unique_id=&quot;11712&quot;&gt;&lt;property id=&quot;20148&quot; value=&quot;5&quot;/&gt;&lt;property id=&quot;20300&quot; value=&quot;Slide 24 - &amp;quot;Tests for the Plan&amp;quot;&quot;/&gt;&lt;property id=&quot;20307&quot; value=&quot;314&quot;/&gt;&lt;/object&gt;&lt;object type=&quot;3&quot; unique_id=&quot;11987&quot;&gt;&lt;property id=&quot;20148&quot; value=&quot;5&quot;/&gt;&lt;property id=&quot;20300&quot; value=&quot;Slide 3 - &amp;quot;Project Planning&amp;quot;&quot;/&gt;&lt;property id=&quot;20307&quot; value=&quot;322&quot;/&gt;&lt;/object&gt;&lt;/object&gt;&lt;object type=&quot;8&quot; unique_id=&quot;107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MSP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MSP Theme</Template>
  <TotalTime>5985</TotalTime>
  <Words>1943</Words>
  <Application>Microsoft PowerPoint</Application>
  <PresentationFormat>On-screen Show (4:3)</PresentationFormat>
  <Paragraphs>611</Paragraphs>
  <Slides>26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MSP Theme</vt:lpstr>
      <vt:lpstr>Effective Project Planning</vt:lpstr>
      <vt:lpstr>“If you don’t know where you are going, any road will get you there.”</vt:lpstr>
      <vt:lpstr>Project Planning</vt:lpstr>
      <vt:lpstr>Is this a Project Plan?</vt:lpstr>
      <vt:lpstr>Project Planning</vt:lpstr>
      <vt:lpstr>The Project Plan</vt:lpstr>
      <vt:lpstr>The Project Plan</vt:lpstr>
      <vt:lpstr>The Project Plan</vt:lpstr>
      <vt:lpstr>Five Keys to a Project Plan</vt:lpstr>
      <vt:lpstr>Managing Change to the Plan</vt:lpstr>
      <vt:lpstr>Project Charter</vt:lpstr>
      <vt:lpstr>Project Scheduling</vt:lpstr>
      <vt:lpstr>Project Schedule and Milestones</vt:lpstr>
      <vt:lpstr>Scheduling Techniques</vt:lpstr>
      <vt:lpstr>Network Scheduling Techniques</vt:lpstr>
      <vt:lpstr>The Project Network</vt:lpstr>
      <vt:lpstr>Scheduling Technique Comparison</vt:lpstr>
      <vt:lpstr>What is the Critical Path?</vt:lpstr>
      <vt:lpstr>Slide 19</vt:lpstr>
      <vt:lpstr>Critical Path Example</vt:lpstr>
      <vt:lpstr>Schedule Hierarchy</vt:lpstr>
      <vt:lpstr>The Project Wall</vt:lpstr>
      <vt:lpstr>Planning Is An Iterative Process</vt:lpstr>
      <vt:lpstr>Tests for the Plan</vt:lpstr>
      <vt:lpstr>Develop a Budget</vt:lpstr>
      <vt:lpstr>Questions</vt:lpstr>
    </vt:vector>
  </TitlesOfParts>
  <Company>Cit Com,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Attendees! </dc:title>
  <cp:lastModifiedBy>Christopher Stammer</cp:lastModifiedBy>
  <cp:revision>95</cp:revision>
  <dcterms:created xsi:type="dcterms:W3CDTF">2004-01-10T23:40:10Z</dcterms:created>
  <dcterms:modified xsi:type="dcterms:W3CDTF">2014-06-24T18:04:44Z</dcterms:modified>
</cp:coreProperties>
</file>