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2" r:id="rId1"/>
  </p:sldMasterIdLst>
  <p:notesMasterIdLst>
    <p:notesMasterId r:id="rId34"/>
  </p:notesMasterIdLst>
  <p:handoutMasterIdLst>
    <p:handoutMasterId r:id="rId35"/>
  </p:handoutMasterIdLst>
  <p:sldIdLst>
    <p:sldId id="256" r:id="rId2"/>
    <p:sldId id="310" r:id="rId3"/>
    <p:sldId id="258" r:id="rId4"/>
    <p:sldId id="338" r:id="rId5"/>
    <p:sldId id="311" r:id="rId6"/>
    <p:sldId id="358" r:id="rId7"/>
    <p:sldId id="360" r:id="rId8"/>
    <p:sldId id="357" r:id="rId9"/>
    <p:sldId id="359" r:id="rId10"/>
    <p:sldId id="361" r:id="rId11"/>
    <p:sldId id="290" r:id="rId12"/>
    <p:sldId id="362" r:id="rId13"/>
    <p:sldId id="363" r:id="rId14"/>
    <p:sldId id="364" r:id="rId15"/>
    <p:sldId id="365" r:id="rId16"/>
    <p:sldId id="366" r:id="rId17"/>
    <p:sldId id="367" r:id="rId18"/>
    <p:sldId id="342" r:id="rId19"/>
    <p:sldId id="343" r:id="rId20"/>
    <p:sldId id="375" r:id="rId21"/>
    <p:sldId id="384" r:id="rId22"/>
    <p:sldId id="382" r:id="rId23"/>
    <p:sldId id="385" r:id="rId24"/>
    <p:sldId id="376" r:id="rId25"/>
    <p:sldId id="377" r:id="rId26"/>
    <p:sldId id="378" r:id="rId27"/>
    <p:sldId id="379" r:id="rId28"/>
    <p:sldId id="380" r:id="rId29"/>
    <p:sldId id="381" r:id="rId30"/>
    <p:sldId id="352" r:id="rId31"/>
    <p:sldId id="353" r:id="rId32"/>
    <p:sldId id="356" r:id="rId33"/>
  </p:sldIdLst>
  <p:sldSz cx="9144000" cy="6858000" type="letter"/>
  <p:notesSz cx="7315200" cy="9601200"/>
  <p:custDataLst>
    <p:tags r:id="rId36"/>
  </p:custDataLst>
  <p:kinsoku lang="ja-JP" invalStChars="??,.ｷ:;?!????????樗)?]}&gt;ｻ???ｰ・???%??????????????????????!%),.:;?]}????????????????" invalEndChars="蒼(?[{&lt;ｫ????$$([\{??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showPr showNarration="1" useTimings="0">
    <p:present/>
    <p:sldAll/>
    <p:penClr>
      <a:schemeClr val="bg1"/>
    </p:penClr>
  </p:showPr>
  <p:clrMru>
    <a:srgbClr val="00FF00"/>
    <a:srgbClr val="FC012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7342" autoAdjust="0"/>
  </p:normalViewPr>
  <p:slideViewPr>
    <p:cSldViewPr snapToGrid="0">
      <p:cViewPr>
        <p:scale>
          <a:sx n="60" d="100"/>
          <a:sy n="60" d="100"/>
        </p:scale>
        <p:origin x="-1356" y="-3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978"/>
    </p:cViewPr>
  </p:sorterViewPr>
  <p:notesViewPr>
    <p:cSldViewPr snapToGrid="0">
      <p:cViewPr varScale="1">
        <p:scale>
          <a:sx n="54" d="100"/>
          <a:sy n="54" d="100"/>
        </p:scale>
        <p:origin x="-2508" y="-102"/>
      </p:cViewPr>
      <p:guideLst>
        <p:guide orient="horz" pos="3024"/>
        <p:guide pos="2304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5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4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4063"/>
            <a:ext cx="5365750" cy="431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63209" tIns="81605" rIns="163209" bIns="816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301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3650" y="723900"/>
            <a:ext cx="4795838" cy="35972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1546225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1pPr>
    <a:lvl2pPr marL="771525" algn="l" defTabSz="1546225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2pPr>
    <a:lvl3pPr marL="1546225" algn="l" defTabSz="1546225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3pPr>
    <a:lvl4pPr marL="2317750" algn="l" defTabSz="1546225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4pPr>
    <a:lvl5pPr marL="3090863" algn="l" defTabSz="1546225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Tx/>
              <a:buChar char="•"/>
            </a:pPr>
            <a:r>
              <a:rPr lang="en-US" smtClean="0"/>
              <a:t>  Earned Value Management is one of the best tools to tracking and to allow managing a project.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Tx/>
              <a:buChar char="•"/>
            </a:pPr>
            <a:r>
              <a:rPr lang="en-US" sz="1300" smtClean="0"/>
              <a:t>  Those three measurements are: (1) the time expired, (2) work accomplished, and (3) money spent.</a:t>
            </a:r>
          </a:p>
          <a:p>
            <a:endParaRPr lang="en-US" sz="13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1300" smtClean="0"/>
              <a:t>We’re looking at a year-long project; Comparing our budget with our expenditures,</a:t>
            </a:r>
          </a:p>
          <a:p>
            <a:r>
              <a:rPr lang="en-US" sz="1300" smtClean="0"/>
              <a:t>Complete through about July, and we don’t appear to be TOO far off track.</a:t>
            </a:r>
          </a:p>
          <a:p>
            <a:endParaRPr lang="en-US" sz="1300" smtClean="0"/>
          </a:p>
          <a:p>
            <a:r>
              <a:rPr lang="en-US" sz="1300" smtClean="0"/>
              <a:t>BUT, what we don’t know is:</a:t>
            </a:r>
          </a:p>
          <a:p>
            <a:r>
              <a:rPr lang="en-US" sz="1300" smtClean="0"/>
              <a:t>	How much WORK have we gotten done?</a:t>
            </a:r>
          </a:p>
          <a:p>
            <a:r>
              <a:rPr lang="en-US" sz="1300" smtClean="0"/>
              <a:t>	How tough  - in terms of BOTH time and money - will it be to get back on track?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Tx/>
              <a:buChar char="•"/>
            </a:pPr>
            <a:r>
              <a:rPr lang="en-US" smtClean="0"/>
              <a:t>  A Work Package is a task or group of tasks to be completed by a single entity or organization.</a:t>
            </a:r>
          </a:p>
          <a:p>
            <a:pPr>
              <a:buFontTx/>
              <a:buChar char="•"/>
            </a:pPr>
            <a:r>
              <a:rPr lang="en-US" smtClean="0"/>
              <a:t>  The best way to calculate earned value is to measure the value of these packages.</a:t>
            </a:r>
          </a:p>
          <a:p>
            <a:pPr>
              <a:buFontTx/>
              <a:buChar char="•"/>
            </a:pPr>
            <a:r>
              <a:rPr lang="en-US" smtClean="0"/>
              <a:t>  Sometimes measuring progress across multiple entities on a project can be too cumbersome to perform.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i="1"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4C378-8A4C-4D0D-B4B0-26800D4E8F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08487-C1FF-49D0-9A50-554054DBE6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 rtlCol="0"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D159C-6BC4-4DCB-9418-3115C34608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9789C-098A-4199-B33E-00EEAF4AE0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763AD-01C8-4164-9795-7C1F1F2D19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8BCDA-8339-4DFF-9893-3A96C0CF87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C7DCA-5911-4623-B0FB-E56B3A14C9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A2FFE-C15C-47CF-BAF9-E7B1D6107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66137-4C0A-49FB-BB32-17656262E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563A4-4F54-43CE-8A86-F208F80BD2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3CCE0-D348-4E63-B098-CDE90C7FC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4259363-46C0-496D-90B3-C7A9B52FB3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effectLst/>
          <a:latin typeface="Arial Black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Excel_97-2003_Worksheet1.xls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1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Earned Value Analysis</a:t>
            </a:r>
          </a:p>
        </p:txBody>
      </p:sp>
      <p:sp>
        <p:nvSpPr>
          <p:cNvPr id="9219" name="Rectangle 10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Project leaders have a need to obtain control of projects sooner</a:t>
            </a:r>
          </a:p>
        </p:txBody>
      </p:sp>
      <p:sp>
        <p:nvSpPr>
          <p:cNvPr id="9218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245225"/>
            <a:ext cx="2133600" cy="476250"/>
          </a:xfrm>
        </p:spPr>
        <p:txBody>
          <a:bodyPr/>
          <a:lstStyle/>
          <a:p>
            <a:pPr>
              <a:defRPr/>
            </a:pPr>
            <a:fld id="{F0A46641-0032-47D1-8C3C-24EF358EE04C}" type="slidenum">
              <a:rPr lang="en-US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Deriving PV, AC, EV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3641725" y="1600200"/>
            <a:ext cx="5045075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The Plan:</a:t>
            </a:r>
          </a:p>
          <a:p>
            <a:pPr lvl="1" eaLnBrk="1" hangingPunct="1"/>
            <a:r>
              <a:rPr lang="en-US" sz="2000" smtClean="0">
                <a:latin typeface="Arial" charset="0"/>
                <a:cs typeface="Arial" charset="0"/>
              </a:rPr>
              <a:t>Paint one wall per day</a:t>
            </a:r>
          </a:p>
          <a:p>
            <a:pPr lvl="1" eaLnBrk="1" hangingPunct="1"/>
            <a:r>
              <a:rPr lang="en-US" sz="2000" smtClean="0">
                <a:latin typeface="Arial" charset="0"/>
                <a:cs typeface="Arial" charset="0"/>
              </a:rPr>
              <a:t>Budget of $100 per wall</a:t>
            </a:r>
          </a:p>
          <a:p>
            <a:pPr lvl="1" eaLnBrk="1" hangingPunct="1"/>
            <a:endParaRPr lang="en-US" sz="20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End of Day 2 Progress Report:</a:t>
            </a:r>
          </a:p>
          <a:p>
            <a:pPr lvl="1" eaLnBrk="1" hangingPunct="1"/>
            <a:r>
              <a:rPr lang="en-US" sz="2000" smtClean="0">
                <a:latin typeface="Arial" charset="0"/>
                <a:cs typeface="Arial" charset="0"/>
              </a:rPr>
              <a:t>Three walls completed. Total cost so far is $240</a:t>
            </a:r>
          </a:p>
          <a:p>
            <a:pPr lvl="1" eaLnBrk="1" hangingPunct="1"/>
            <a:endParaRPr lang="en-US" sz="20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PV (BCWS) = $200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EV (BCWP) = $300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AC (ACWP) = $240</a:t>
            </a:r>
          </a:p>
          <a:p>
            <a:pPr lvl="1" eaLnBrk="1" hangingPunct="1"/>
            <a:endParaRPr lang="en-US" sz="20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64E319-845E-45B3-9CD1-8B290013729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88950" y="1608138"/>
            <a:ext cx="2427288" cy="2427287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Earned Value Determines</a:t>
            </a:r>
          </a:p>
        </p:txBody>
      </p:sp>
      <p:sp>
        <p:nvSpPr>
          <p:cNvPr id="1536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dirty="0" smtClean="0">
                <a:latin typeface="Arial" charset="0"/>
                <a:cs typeface="Arial" charset="0"/>
              </a:rPr>
              <a:t>Cost Variances</a:t>
            </a:r>
            <a:r>
              <a:rPr lang="en-US" sz="2400" dirty="0" smtClean="0">
                <a:latin typeface="Arial" charset="0"/>
                <a:cs typeface="Arial" charset="0"/>
              </a:rPr>
              <a:t> – The difference between what you planned to spend by a certain date and what you actually spent.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  <a:cs typeface="Arial" charset="0"/>
              </a:rPr>
              <a:t>Represents a true cost savings or loss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>
                <a:latin typeface="Arial" charset="0"/>
                <a:cs typeface="Arial" charset="0"/>
              </a:rPr>
              <a:t>Schedule Variances</a:t>
            </a:r>
            <a:r>
              <a:rPr lang="en-US" sz="2400" dirty="0" smtClean="0">
                <a:latin typeface="Arial" charset="0"/>
                <a:cs typeface="Arial" charset="0"/>
              </a:rPr>
              <a:t> – the difference between the budgeted amount for what you </a:t>
            </a:r>
            <a:r>
              <a:rPr lang="en-US" sz="2400" u="sng" dirty="0" smtClean="0">
                <a:latin typeface="Arial" charset="0"/>
                <a:cs typeface="Arial" charset="0"/>
              </a:rPr>
              <a:t>planned</a:t>
            </a:r>
            <a:r>
              <a:rPr lang="en-US" sz="2400" dirty="0" smtClean="0">
                <a:latin typeface="Arial" charset="0"/>
                <a:cs typeface="Arial" charset="0"/>
              </a:rPr>
              <a:t> to do and the budgeted amount for what you </a:t>
            </a:r>
            <a:r>
              <a:rPr lang="en-US" sz="2400" u="sng" dirty="0" smtClean="0">
                <a:latin typeface="Arial" charset="0"/>
                <a:cs typeface="Arial" charset="0"/>
              </a:rPr>
              <a:t>actually</a:t>
            </a:r>
            <a:r>
              <a:rPr lang="en-US" sz="2400" dirty="0" smtClean="0">
                <a:latin typeface="Arial" charset="0"/>
                <a:cs typeface="Arial" charset="0"/>
              </a:rPr>
              <a:t> did.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>
                <a:latin typeface="Arial" charset="0"/>
                <a:cs typeface="Arial" charset="0"/>
              </a:rPr>
              <a:t>Due to being ahead or behind schedule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>
                <a:latin typeface="Arial" charset="0"/>
                <a:cs typeface="Arial" charset="0"/>
              </a:rPr>
              <a:t>Estimate at Completion</a:t>
            </a:r>
            <a:r>
              <a:rPr lang="en-US" sz="2400" dirty="0" smtClean="0">
                <a:latin typeface="Arial" charset="0"/>
                <a:cs typeface="Arial" charset="0"/>
              </a:rPr>
              <a:t> – The amount you’d spend to complete the task (or project) if your spending continued at the same pace to completion.</a:t>
            </a:r>
          </a:p>
          <a:p>
            <a:pPr eaLnBrk="1" hangingPunct="1">
              <a:lnSpc>
                <a:spcPct val="90000"/>
              </a:lnSpc>
            </a:pPr>
            <a:endParaRPr lang="en-US" sz="2400" dirty="0" smtClean="0">
              <a:latin typeface="Arial" charset="0"/>
              <a:cs typeface="Arial" charset="0"/>
            </a:endParaRPr>
          </a:p>
        </p:txBody>
      </p:sp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798500-9AE3-49CD-B17D-D791E951CC23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Deriving PV, AC, EV</a:t>
            </a:r>
            <a:endParaRPr lang="en-US" dirty="0"/>
          </a:p>
        </p:txBody>
      </p:sp>
      <p:sp>
        <p:nvSpPr>
          <p:cNvPr id="16387" name="Content Placeholder 6"/>
          <p:cNvSpPr>
            <a:spLocks noGrp="1"/>
          </p:cNvSpPr>
          <p:nvPr>
            <p:ph sz="half" idx="2"/>
          </p:nvPr>
        </p:nvSpPr>
        <p:spPr>
          <a:xfrm>
            <a:off x="598488" y="1781175"/>
            <a:ext cx="3343275" cy="37766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1800" smtClean="0">
                <a:latin typeface="Arial" charset="0"/>
                <a:cs typeface="Arial" charset="0"/>
              </a:rPr>
              <a:t>The Plan:</a:t>
            </a:r>
          </a:p>
          <a:p>
            <a:pPr eaLnBrk="1" hangingPunct="1"/>
            <a:r>
              <a:rPr lang="en-US" sz="1800" smtClean="0">
                <a:latin typeface="Arial" charset="0"/>
                <a:cs typeface="Arial" charset="0"/>
              </a:rPr>
              <a:t>One wall/day</a:t>
            </a:r>
          </a:p>
          <a:p>
            <a:pPr eaLnBrk="1" hangingPunct="1"/>
            <a:r>
              <a:rPr lang="en-US" sz="1800" smtClean="0">
                <a:latin typeface="Arial" charset="0"/>
                <a:cs typeface="Arial" charset="0"/>
              </a:rPr>
              <a:t>$100 per wall</a:t>
            </a:r>
          </a:p>
          <a:p>
            <a:pPr eaLnBrk="1" hangingPunct="1">
              <a:spcBef>
                <a:spcPts val="800"/>
              </a:spcBef>
              <a:buFont typeface="Arial" charset="0"/>
              <a:buNone/>
            </a:pPr>
            <a:r>
              <a:rPr lang="en-US" sz="1800" smtClean="0">
                <a:latin typeface="Arial" charset="0"/>
                <a:cs typeface="Arial" charset="0"/>
              </a:rPr>
              <a:t>Day 2 Progress:</a:t>
            </a:r>
          </a:p>
          <a:p>
            <a:pPr eaLnBrk="1" hangingPunct="1"/>
            <a:r>
              <a:rPr lang="en-US" sz="1800" smtClean="0">
                <a:latin typeface="Arial" charset="0"/>
                <a:cs typeface="Arial" charset="0"/>
              </a:rPr>
              <a:t>Three walls.</a:t>
            </a:r>
          </a:p>
          <a:p>
            <a:pPr eaLnBrk="1" hangingPunct="1"/>
            <a:r>
              <a:rPr lang="en-US" sz="1800" smtClean="0">
                <a:latin typeface="Arial" charset="0"/>
                <a:cs typeface="Arial" charset="0"/>
              </a:rPr>
              <a:t>Total cost $240</a:t>
            </a:r>
          </a:p>
          <a:p>
            <a:pPr lvl="1" eaLnBrk="1" hangingPunct="1"/>
            <a:endParaRPr lang="en-US" sz="18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z="2000" smtClean="0">
              <a:solidFill>
                <a:srgbClr val="FFFF00"/>
              </a:solidFill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PV (BCWS) = $200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EV (BCWP) = $300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AC (ACWP) = $240</a:t>
            </a:r>
          </a:p>
          <a:p>
            <a:pPr lvl="1" eaLnBrk="1" hangingPunct="1"/>
            <a:endParaRPr lang="en-US" sz="18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z="2400" smtClean="0">
              <a:latin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E60E72-212A-4DD1-9AB1-51E9D065169C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88950" y="1608138"/>
            <a:ext cx="2427288" cy="2427287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Content Placeholder 6"/>
          <p:cNvSpPr>
            <a:spLocks noGrp="1"/>
          </p:cNvSpPr>
          <p:nvPr>
            <p:ph sz="half" idx="2"/>
          </p:nvPr>
        </p:nvSpPr>
        <p:spPr>
          <a:xfrm>
            <a:off x="3641725" y="1600200"/>
            <a:ext cx="5045075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Cost Variance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the difference between the budgeted amount for the work that you’ve actually completed and the actual amount you’ve spent for a specified date.</a:t>
            </a:r>
            <a:endParaRPr lang="en-US" sz="2400" smtClean="0">
              <a:solidFill>
                <a:srgbClr val="FFFF00"/>
              </a:solidFill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z="2400" smtClean="0">
              <a:solidFill>
                <a:srgbClr val="FFFF00"/>
              </a:solidFill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CV = EV – AC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CV = $300 - $240 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CV = $60</a:t>
            </a:r>
          </a:p>
          <a:p>
            <a:pPr eaLnBrk="1" hangingPunct="1">
              <a:buFont typeface="Arial" charset="0"/>
              <a:buNone/>
            </a:pPr>
            <a:endParaRPr lang="en-US" sz="20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Deriving PV, AC, EV</a:t>
            </a:r>
            <a:endParaRPr lang="en-US" dirty="0"/>
          </a:p>
        </p:txBody>
      </p:sp>
      <p:sp>
        <p:nvSpPr>
          <p:cNvPr id="17411" name="Content Placeholder 6"/>
          <p:cNvSpPr>
            <a:spLocks noGrp="1"/>
          </p:cNvSpPr>
          <p:nvPr>
            <p:ph sz="half" idx="2"/>
          </p:nvPr>
        </p:nvSpPr>
        <p:spPr>
          <a:xfrm>
            <a:off x="598488" y="1781175"/>
            <a:ext cx="3343275" cy="37766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1800" smtClean="0">
                <a:latin typeface="Arial" charset="0"/>
                <a:cs typeface="Arial" charset="0"/>
              </a:rPr>
              <a:t>The Plan:</a:t>
            </a:r>
          </a:p>
          <a:p>
            <a:pPr eaLnBrk="1" hangingPunct="1"/>
            <a:r>
              <a:rPr lang="en-US" sz="1800" smtClean="0">
                <a:latin typeface="Arial" charset="0"/>
                <a:cs typeface="Arial" charset="0"/>
              </a:rPr>
              <a:t>One wall/day</a:t>
            </a:r>
          </a:p>
          <a:p>
            <a:pPr eaLnBrk="1" hangingPunct="1"/>
            <a:r>
              <a:rPr lang="en-US" sz="1800" smtClean="0">
                <a:latin typeface="Arial" charset="0"/>
                <a:cs typeface="Arial" charset="0"/>
              </a:rPr>
              <a:t>$100 per wall</a:t>
            </a:r>
          </a:p>
          <a:p>
            <a:pPr eaLnBrk="1" hangingPunct="1">
              <a:spcBef>
                <a:spcPts val="800"/>
              </a:spcBef>
              <a:buFont typeface="Arial" charset="0"/>
              <a:buNone/>
            </a:pPr>
            <a:r>
              <a:rPr lang="en-US" sz="1800" smtClean="0">
                <a:latin typeface="Arial" charset="0"/>
                <a:cs typeface="Arial" charset="0"/>
              </a:rPr>
              <a:t>Day 2 Progress:</a:t>
            </a:r>
          </a:p>
          <a:p>
            <a:pPr eaLnBrk="1" hangingPunct="1"/>
            <a:r>
              <a:rPr lang="en-US" sz="1800" smtClean="0">
                <a:latin typeface="Arial" charset="0"/>
                <a:cs typeface="Arial" charset="0"/>
              </a:rPr>
              <a:t>Three walls.</a:t>
            </a:r>
          </a:p>
          <a:p>
            <a:pPr eaLnBrk="1" hangingPunct="1"/>
            <a:r>
              <a:rPr lang="en-US" sz="1800" smtClean="0">
                <a:latin typeface="Arial" charset="0"/>
                <a:cs typeface="Arial" charset="0"/>
              </a:rPr>
              <a:t>Total cost $240</a:t>
            </a:r>
          </a:p>
          <a:p>
            <a:pPr lvl="1" eaLnBrk="1" hangingPunct="1"/>
            <a:endParaRPr lang="en-US" sz="18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z="2000" smtClean="0">
              <a:solidFill>
                <a:srgbClr val="FFFF00"/>
              </a:solidFill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PV (BCWS) = $200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EV (BCWP) = $300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AC (ACWP) = $240</a:t>
            </a:r>
          </a:p>
          <a:p>
            <a:pPr lvl="1" eaLnBrk="1" hangingPunct="1"/>
            <a:endParaRPr lang="en-US" sz="18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z="2400" smtClean="0">
              <a:latin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A6D95A-5FDE-4B5B-8717-D49CED7C84C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88950" y="1608138"/>
            <a:ext cx="2427288" cy="2427287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Content Placeholder 6"/>
          <p:cNvSpPr>
            <a:spLocks noGrp="1"/>
          </p:cNvSpPr>
          <p:nvPr>
            <p:ph sz="half" idx="2"/>
          </p:nvPr>
        </p:nvSpPr>
        <p:spPr>
          <a:xfrm>
            <a:off x="3641725" y="1600200"/>
            <a:ext cx="5045075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400" dirty="0" smtClean="0">
                <a:latin typeface="Arial" charset="0"/>
                <a:cs typeface="Arial" charset="0"/>
              </a:rPr>
              <a:t>Schedule Variance</a:t>
            </a:r>
          </a:p>
          <a:p>
            <a:pPr eaLnBrk="1" hangingPunct="1">
              <a:buFont typeface="Arial" charset="0"/>
              <a:buNone/>
            </a:pPr>
            <a:r>
              <a:rPr lang="en-US" sz="2400" dirty="0" smtClean="0">
                <a:latin typeface="Arial" charset="0"/>
                <a:cs typeface="Arial" charset="0"/>
              </a:rPr>
              <a:t>the difference between the budgeted amount for what you </a:t>
            </a:r>
            <a:r>
              <a:rPr lang="en-US" sz="2400" u="sng" dirty="0" smtClean="0">
                <a:latin typeface="Arial" charset="0"/>
                <a:cs typeface="Arial" charset="0"/>
              </a:rPr>
              <a:t>planned</a:t>
            </a:r>
            <a:r>
              <a:rPr lang="en-US" sz="2400" dirty="0" smtClean="0">
                <a:latin typeface="Arial" charset="0"/>
                <a:cs typeface="Arial" charset="0"/>
              </a:rPr>
              <a:t> to do and the budgeted amount for what you </a:t>
            </a:r>
            <a:r>
              <a:rPr lang="en-US" sz="2400" u="sng" dirty="0" smtClean="0">
                <a:latin typeface="Arial" charset="0"/>
                <a:cs typeface="Arial" charset="0"/>
              </a:rPr>
              <a:t>actually</a:t>
            </a:r>
            <a:r>
              <a:rPr lang="en-US" sz="2400" dirty="0" smtClean="0">
                <a:latin typeface="Arial" charset="0"/>
                <a:cs typeface="Arial" charset="0"/>
              </a:rPr>
              <a:t> did.</a:t>
            </a:r>
            <a:endParaRPr lang="en-US" sz="2400" dirty="0" smtClean="0">
              <a:solidFill>
                <a:srgbClr val="FFFF00"/>
              </a:solidFill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z="2400" dirty="0" smtClean="0">
              <a:solidFill>
                <a:srgbClr val="FFFF00"/>
              </a:solidFill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2400" dirty="0" smtClean="0">
                <a:solidFill>
                  <a:srgbClr val="FFFF00"/>
                </a:solidFill>
                <a:latin typeface="Arial" charset="0"/>
                <a:cs typeface="Arial" charset="0"/>
              </a:rPr>
              <a:t>SV = EV – PV</a:t>
            </a:r>
          </a:p>
          <a:p>
            <a:pPr eaLnBrk="1" hangingPunct="1">
              <a:buFont typeface="Arial" charset="0"/>
              <a:buNone/>
            </a:pPr>
            <a:r>
              <a:rPr lang="en-US" sz="2400" dirty="0" smtClean="0">
                <a:solidFill>
                  <a:srgbClr val="FFFF00"/>
                </a:solidFill>
                <a:latin typeface="Arial" charset="0"/>
                <a:cs typeface="Arial" charset="0"/>
              </a:rPr>
              <a:t>SV = $300 - $200 </a:t>
            </a:r>
          </a:p>
          <a:p>
            <a:pPr eaLnBrk="1" hangingPunct="1">
              <a:buFont typeface="Arial" charset="0"/>
              <a:buNone/>
            </a:pPr>
            <a:r>
              <a:rPr lang="en-US" sz="2400" dirty="0" smtClean="0">
                <a:solidFill>
                  <a:srgbClr val="FFFF00"/>
                </a:solidFill>
                <a:latin typeface="Arial" charset="0"/>
                <a:cs typeface="Arial" charset="0"/>
              </a:rPr>
              <a:t>SV = $100</a:t>
            </a:r>
          </a:p>
          <a:p>
            <a:pPr eaLnBrk="1" hangingPunct="1">
              <a:buFont typeface="Arial" charset="0"/>
              <a:buNone/>
            </a:pPr>
            <a:endParaRPr lang="en-US" sz="2000" dirty="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Project “Health”</a:t>
            </a:r>
            <a:endParaRPr lang="en-US" dirty="0"/>
          </a:p>
        </p:txBody>
      </p:sp>
      <p:sp>
        <p:nvSpPr>
          <p:cNvPr id="18435" name="Content Placeholder 6"/>
          <p:cNvSpPr>
            <a:spLocks noGrp="1"/>
          </p:cNvSpPr>
          <p:nvPr>
            <p:ph sz="half" idx="2"/>
          </p:nvPr>
        </p:nvSpPr>
        <p:spPr>
          <a:xfrm>
            <a:off x="598488" y="1781175"/>
            <a:ext cx="3343275" cy="37766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1800" smtClean="0">
                <a:latin typeface="Arial" charset="0"/>
                <a:cs typeface="Arial" charset="0"/>
              </a:rPr>
              <a:t>The Plan:</a:t>
            </a:r>
          </a:p>
          <a:p>
            <a:pPr eaLnBrk="1" hangingPunct="1"/>
            <a:r>
              <a:rPr lang="en-US" sz="1800" smtClean="0">
                <a:latin typeface="Arial" charset="0"/>
                <a:cs typeface="Arial" charset="0"/>
              </a:rPr>
              <a:t>One wall/day</a:t>
            </a:r>
          </a:p>
          <a:p>
            <a:pPr eaLnBrk="1" hangingPunct="1"/>
            <a:r>
              <a:rPr lang="en-US" sz="1800" smtClean="0">
                <a:latin typeface="Arial" charset="0"/>
                <a:cs typeface="Arial" charset="0"/>
              </a:rPr>
              <a:t>$100 per wall</a:t>
            </a:r>
          </a:p>
          <a:p>
            <a:pPr eaLnBrk="1" hangingPunct="1">
              <a:spcBef>
                <a:spcPts val="800"/>
              </a:spcBef>
              <a:buFont typeface="Arial" charset="0"/>
              <a:buNone/>
            </a:pPr>
            <a:r>
              <a:rPr lang="en-US" sz="1800" smtClean="0">
                <a:latin typeface="Arial" charset="0"/>
                <a:cs typeface="Arial" charset="0"/>
              </a:rPr>
              <a:t>Day 2 Progress:</a:t>
            </a:r>
          </a:p>
          <a:p>
            <a:pPr eaLnBrk="1" hangingPunct="1"/>
            <a:r>
              <a:rPr lang="en-US" sz="1800" smtClean="0">
                <a:latin typeface="Arial" charset="0"/>
                <a:cs typeface="Arial" charset="0"/>
              </a:rPr>
              <a:t>Three walls.</a:t>
            </a:r>
          </a:p>
          <a:p>
            <a:pPr eaLnBrk="1" hangingPunct="1"/>
            <a:r>
              <a:rPr lang="en-US" sz="1800" smtClean="0">
                <a:latin typeface="Arial" charset="0"/>
                <a:cs typeface="Arial" charset="0"/>
              </a:rPr>
              <a:t>Total cost $240</a:t>
            </a:r>
          </a:p>
          <a:p>
            <a:pPr lvl="1" eaLnBrk="1" hangingPunct="1"/>
            <a:endParaRPr lang="en-US" sz="18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PV (BCWS) = $200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EV (BCWP) = $300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AC (ACWP) = $240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CV = $60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SV = $100</a:t>
            </a:r>
          </a:p>
          <a:p>
            <a:pPr lvl="1" eaLnBrk="1" hangingPunct="1"/>
            <a:endParaRPr lang="en-US" sz="18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z="2400" smtClean="0">
              <a:latin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DDAB72-3BE9-489F-92EE-755625CDD68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88950" y="1608138"/>
            <a:ext cx="2427288" cy="2427287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Content Placeholder 6"/>
          <p:cNvSpPr>
            <a:spLocks noGrp="1"/>
          </p:cNvSpPr>
          <p:nvPr>
            <p:ph sz="half" idx="2"/>
          </p:nvPr>
        </p:nvSpPr>
        <p:spPr>
          <a:xfrm>
            <a:off x="3641725" y="1600200"/>
            <a:ext cx="5045075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Schedule Performance Index (SPI)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is used to help predict when projects will be completed.</a:t>
            </a:r>
          </a:p>
          <a:p>
            <a:pPr eaLnBrk="1" hangingPunct="1">
              <a:spcBef>
                <a:spcPts val="1800"/>
              </a:spcBef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SPI = EV/PV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SPI = $300/$200 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SPI = 1.5</a:t>
            </a:r>
          </a:p>
          <a:p>
            <a:pPr eaLnBrk="1" hangingPunct="1">
              <a:spcBef>
                <a:spcPts val="1800"/>
              </a:spcBef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If SPI is: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&gt; 1.0 = ahead of schedule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= 1.0 = on schedule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&lt; 1.0  = behind schedule</a:t>
            </a:r>
          </a:p>
          <a:p>
            <a:pPr eaLnBrk="1" hangingPunct="1">
              <a:buFont typeface="Arial" charset="0"/>
              <a:buNone/>
            </a:pPr>
            <a:endParaRPr lang="en-US" sz="20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Project “Health”</a:t>
            </a:r>
            <a:endParaRPr lang="en-US" dirty="0"/>
          </a:p>
        </p:txBody>
      </p:sp>
      <p:sp>
        <p:nvSpPr>
          <p:cNvPr id="19459" name="Content Placeholder 6"/>
          <p:cNvSpPr>
            <a:spLocks noGrp="1"/>
          </p:cNvSpPr>
          <p:nvPr>
            <p:ph sz="half" idx="2"/>
          </p:nvPr>
        </p:nvSpPr>
        <p:spPr>
          <a:xfrm>
            <a:off x="598488" y="1781175"/>
            <a:ext cx="3343275" cy="37766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1800" smtClean="0">
                <a:latin typeface="Arial" charset="0"/>
                <a:cs typeface="Arial" charset="0"/>
              </a:rPr>
              <a:t>The Plan:</a:t>
            </a:r>
          </a:p>
          <a:p>
            <a:pPr eaLnBrk="1" hangingPunct="1"/>
            <a:r>
              <a:rPr lang="en-US" sz="1800" smtClean="0">
                <a:latin typeface="Arial" charset="0"/>
                <a:cs typeface="Arial" charset="0"/>
              </a:rPr>
              <a:t>One wall/day</a:t>
            </a:r>
          </a:p>
          <a:p>
            <a:pPr eaLnBrk="1" hangingPunct="1"/>
            <a:r>
              <a:rPr lang="en-US" sz="1800" smtClean="0">
                <a:latin typeface="Arial" charset="0"/>
                <a:cs typeface="Arial" charset="0"/>
              </a:rPr>
              <a:t>$100 per wall</a:t>
            </a:r>
          </a:p>
          <a:p>
            <a:pPr eaLnBrk="1" hangingPunct="1">
              <a:spcBef>
                <a:spcPts val="800"/>
              </a:spcBef>
              <a:buFont typeface="Arial" charset="0"/>
              <a:buNone/>
            </a:pPr>
            <a:r>
              <a:rPr lang="en-US" sz="1800" smtClean="0">
                <a:latin typeface="Arial" charset="0"/>
                <a:cs typeface="Arial" charset="0"/>
              </a:rPr>
              <a:t>Day 2 Progress:</a:t>
            </a:r>
          </a:p>
          <a:p>
            <a:pPr eaLnBrk="1" hangingPunct="1"/>
            <a:r>
              <a:rPr lang="en-US" sz="1800" smtClean="0">
                <a:latin typeface="Arial" charset="0"/>
                <a:cs typeface="Arial" charset="0"/>
              </a:rPr>
              <a:t>Three walls.</a:t>
            </a:r>
          </a:p>
          <a:p>
            <a:pPr eaLnBrk="1" hangingPunct="1"/>
            <a:r>
              <a:rPr lang="en-US" sz="1800" smtClean="0">
                <a:latin typeface="Arial" charset="0"/>
                <a:cs typeface="Arial" charset="0"/>
              </a:rPr>
              <a:t>Total cost $240</a:t>
            </a:r>
          </a:p>
          <a:p>
            <a:pPr lvl="1" eaLnBrk="1" hangingPunct="1"/>
            <a:endParaRPr lang="en-US" sz="18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PV (BCWS) = $200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EV (BCWP) = $300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AC (ACWP) = $240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CV = $60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SV = $100</a:t>
            </a:r>
          </a:p>
          <a:p>
            <a:pPr lvl="1" eaLnBrk="1" hangingPunct="1"/>
            <a:endParaRPr lang="en-US" sz="18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z="2400" smtClean="0">
              <a:latin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D22B1-3090-4EFF-8350-FA25DBF9A2CC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88950" y="1608138"/>
            <a:ext cx="2427288" cy="2427287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Content Placeholder 6"/>
          <p:cNvSpPr>
            <a:spLocks noGrp="1"/>
          </p:cNvSpPr>
          <p:nvPr>
            <p:ph sz="half" idx="2"/>
          </p:nvPr>
        </p:nvSpPr>
        <p:spPr>
          <a:xfrm>
            <a:off x="3641725" y="1600200"/>
            <a:ext cx="5045075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Cost Performance Index (CPI)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is used to help predict if the project will perform on-budget.</a:t>
            </a:r>
          </a:p>
          <a:p>
            <a:pPr eaLnBrk="1" hangingPunct="1">
              <a:spcBef>
                <a:spcPts val="1800"/>
              </a:spcBef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CPI = EV/AC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CPI = $300/$240 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CPI = 1.25</a:t>
            </a:r>
          </a:p>
          <a:p>
            <a:pPr eaLnBrk="1" hangingPunct="1">
              <a:spcBef>
                <a:spcPts val="1800"/>
              </a:spcBef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If CPI is: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&gt; 1.0 = below budget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= 1.0 = on budget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&lt; 1.0  = over budget</a:t>
            </a:r>
          </a:p>
          <a:p>
            <a:pPr eaLnBrk="1" hangingPunct="1">
              <a:buFont typeface="Arial" charset="0"/>
              <a:buNone/>
            </a:pPr>
            <a:endParaRPr lang="en-US" sz="20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Project “Health”</a:t>
            </a:r>
            <a:endParaRPr lang="en-US" dirty="0"/>
          </a:p>
        </p:txBody>
      </p:sp>
      <p:sp>
        <p:nvSpPr>
          <p:cNvPr id="20483" name="Content Placeholder 6"/>
          <p:cNvSpPr>
            <a:spLocks noGrp="1"/>
          </p:cNvSpPr>
          <p:nvPr>
            <p:ph sz="half" idx="2"/>
          </p:nvPr>
        </p:nvSpPr>
        <p:spPr>
          <a:xfrm>
            <a:off x="598488" y="1781175"/>
            <a:ext cx="3343275" cy="37766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1200" smtClean="0">
                <a:latin typeface="Arial" charset="0"/>
                <a:cs typeface="Arial" charset="0"/>
              </a:rPr>
              <a:t>The Plan:</a:t>
            </a:r>
          </a:p>
          <a:p>
            <a:pPr eaLnBrk="1" hangingPunct="1"/>
            <a:r>
              <a:rPr lang="en-US" sz="1200" smtClean="0">
                <a:latin typeface="Arial" charset="0"/>
                <a:cs typeface="Arial" charset="0"/>
              </a:rPr>
              <a:t>One wall/day</a:t>
            </a:r>
          </a:p>
          <a:p>
            <a:pPr eaLnBrk="1" hangingPunct="1"/>
            <a:r>
              <a:rPr lang="en-US" sz="1200" smtClean="0">
                <a:latin typeface="Arial" charset="0"/>
                <a:cs typeface="Arial" charset="0"/>
              </a:rPr>
              <a:t>$100 per wall</a:t>
            </a:r>
          </a:p>
          <a:p>
            <a:pPr eaLnBrk="1" hangingPunct="1">
              <a:spcBef>
                <a:spcPts val="800"/>
              </a:spcBef>
              <a:buFont typeface="Arial" charset="0"/>
              <a:buNone/>
            </a:pPr>
            <a:r>
              <a:rPr lang="en-US" sz="1200" smtClean="0">
                <a:latin typeface="Arial" charset="0"/>
                <a:cs typeface="Arial" charset="0"/>
              </a:rPr>
              <a:t>Day 2 Progress:</a:t>
            </a:r>
          </a:p>
          <a:p>
            <a:pPr eaLnBrk="1" hangingPunct="1"/>
            <a:r>
              <a:rPr lang="en-US" sz="1200" smtClean="0">
                <a:latin typeface="Arial" charset="0"/>
                <a:cs typeface="Arial" charset="0"/>
              </a:rPr>
              <a:t>Three walls.</a:t>
            </a:r>
          </a:p>
          <a:p>
            <a:pPr eaLnBrk="1" hangingPunct="1"/>
            <a:r>
              <a:rPr lang="en-US" sz="1200" smtClean="0">
                <a:latin typeface="Arial" charset="0"/>
                <a:cs typeface="Arial" charset="0"/>
              </a:rPr>
              <a:t>Total cost $240</a:t>
            </a:r>
          </a:p>
          <a:p>
            <a:pPr lvl="1" eaLnBrk="1" hangingPunct="1"/>
            <a:endParaRPr lang="en-US" sz="18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PV (BCWS) = $200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EV (BCWP) = $300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AC (ACWP) = $240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CV = $60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SV = $100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SPI = 1.5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CPI = 1.25</a:t>
            </a:r>
          </a:p>
          <a:p>
            <a:pPr lvl="1" eaLnBrk="1" hangingPunct="1"/>
            <a:endParaRPr lang="en-US" sz="18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z="2400" smtClean="0">
              <a:latin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FF08F8-5D83-43E0-9607-6F080C5A8728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88950" y="1608138"/>
            <a:ext cx="1797050" cy="1797050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Content Placeholder 6"/>
          <p:cNvSpPr>
            <a:spLocks noGrp="1"/>
          </p:cNvSpPr>
          <p:nvPr>
            <p:ph sz="half" idx="2"/>
          </p:nvPr>
        </p:nvSpPr>
        <p:spPr>
          <a:xfrm>
            <a:off x="3641725" y="1600200"/>
            <a:ext cx="5045075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Cost Schedule Index (CSI)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is used to determine likelihood of project returning to plan and budget at current pace.</a:t>
            </a:r>
          </a:p>
          <a:p>
            <a:pPr eaLnBrk="1" hangingPunct="1">
              <a:spcBef>
                <a:spcPts val="1800"/>
              </a:spcBef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CSI = SPI x CPI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CSI = 1.5 x 1.25 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CSI = 1.875</a:t>
            </a:r>
          </a:p>
          <a:p>
            <a:pPr eaLnBrk="1" hangingPunct="1">
              <a:spcBef>
                <a:spcPts val="1800"/>
              </a:spcBef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The further from 1.0 this number is, the less likely project recovery becomes.</a:t>
            </a:r>
          </a:p>
          <a:p>
            <a:pPr eaLnBrk="1" hangingPunct="1">
              <a:buFont typeface="Arial" charset="0"/>
              <a:buNone/>
            </a:pPr>
            <a:endParaRPr lang="en-US" sz="20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Project “Health”</a:t>
            </a:r>
            <a:endParaRPr lang="en-US" dirty="0"/>
          </a:p>
        </p:txBody>
      </p:sp>
      <p:sp>
        <p:nvSpPr>
          <p:cNvPr id="21507" name="Content Placeholder 6"/>
          <p:cNvSpPr>
            <a:spLocks noGrp="1"/>
          </p:cNvSpPr>
          <p:nvPr>
            <p:ph sz="half" idx="2"/>
          </p:nvPr>
        </p:nvSpPr>
        <p:spPr>
          <a:xfrm>
            <a:off x="598488" y="1781175"/>
            <a:ext cx="3343275" cy="37766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1200" smtClean="0">
                <a:latin typeface="Arial" charset="0"/>
                <a:cs typeface="Arial" charset="0"/>
              </a:rPr>
              <a:t>The Plan:</a:t>
            </a:r>
          </a:p>
          <a:p>
            <a:pPr eaLnBrk="1" hangingPunct="1"/>
            <a:r>
              <a:rPr lang="en-US" sz="1200" smtClean="0">
                <a:latin typeface="Arial" charset="0"/>
                <a:cs typeface="Arial" charset="0"/>
              </a:rPr>
              <a:t>One wall/day</a:t>
            </a:r>
          </a:p>
          <a:p>
            <a:pPr eaLnBrk="1" hangingPunct="1"/>
            <a:r>
              <a:rPr lang="en-US" sz="1200" smtClean="0">
                <a:latin typeface="Arial" charset="0"/>
                <a:cs typeface="Arial" charset="0"/>
              </a:rPr>
              <a:t>$100 per wall</a:t>
            </a:r>
          </a:p>
          <a:p>
            <a:pPr eaLnBrk="1" hangingPunct="1">
              <a:spcBef>
                <a:spcPts val="800"/>
              </a:spcBef>
              <a:buFont typeface="Arial" charset="0"/>
              <a:buNone/>
            </a:pPr>
            <a:r>
              <a:rPr lang="en-US" sz="1200" smtClean="0">
                <a:latin typeface="Arial" charset="0"/>
                <a:cs typeface="Arial" charset="0"/>
              </a:rPr>
              <a:t>Day 2 Progress:</a:t>
            </a:r>
          </a:p>
          <a:p>
            <a:pPr eaLnBrk="1" hangingPunct="1"/>
            <a:r>
              <a:rPr lang="en-US" sz="1200" smtClean="0">
                <a:latin typeface="Arial" charset="0"/>
                <a:cs typeface="Arial" charset="0"/>
              </a:rPr>
              <a:t>Three walls.</a:t>
            </a:r>
          </a:p>
          <a:p>
            <a:pPr eaLnBrk="1" hangingPunct="1"/>
            <a:r>
              <a:rPr lang="en-US" sz="1200" smtClean="0">
                <a:latin typeface="Arial" charset="0"/>
                <a:cs typeface="Arial" charset="0"/>
              </a:rPr>
              <a:t>Total cost $240</a:t>
            </a:r>
          </a:p>
          <a:p>
            <a:pPr lvl="1" eaLnBrk="1" hangingPunct="1"/>
            <a:endParaRPr lang="en-US" sz="18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PV (BCWS) = $200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EV (BCWP) = $300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AC (ACWP) = $240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CV = $60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SV = $100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SPI = 1.5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CPI = 1.25</a:t>
            </a:r>
          </a:p>
          <a:p>
            <a:pPr lvl="1" eaLnBrk="1" hangingPunct="1"/>
            <a:endParaRPr lang="en-US" sz="18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z="2400" smtClean="0">
              <a:latin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C40467-9B34-4889-B555-84D997CC8751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88950" y="1608138"/>
            <a:ext cx="1797050" cy="1797050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Content Placeholder 6"/>
          <p:cNvSpPr>
            <a:spLocks noGrp="1"/>
          </p:cNvSpPr>
          <p:nvPr>
            <p:ph sz="half" idx="2"/>
          </p:nvPr>
        </p:nvSpPr>
        <p:spPr>
          <a:xfrm>
            <a:off x="3641725" y="1600200"/>
            <a:ext cx="5045075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Estimate At Completion (EAC)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Is your estimate of the total expenditures for completing work based on expenditures to-date. 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EAC = AC/EV x total budget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EAC = $240/$300 x $400 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EAC = $320</a:t>
            </a:r>
          </a:p>
          <a:p>
            <a:pPr eaLnBrk="1" hangingPunct="1">
              <a:spcBef>
                <a:spcPts val="1800"/>
              </a:spcBef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If this number is greater than the original budgeted cost to complete the project, you will overrun your budget.</a:t>
            </a:r>
          </a:p>
          <a:p>
            <a:pPr eaLnBrk="1" hangingPunct="1">
              <a:buFont typeface="Arial" charset="0"/>
              <a:buNone/>
            </a:pPr>
            <a:endParaRPr lang="en-US" sz="20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Tips for EVA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The work should be organized in a production or function-oriented way. 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The WBS should be well-defined.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The best way to tackle large projects is to break it down into phases: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Deliverable-focused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Detail at lower levels</a:t>
            </a: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45596B-BCAD-4E1B-9E9D-F3171231831F}" type="slidenum">
              <a:rPr lang="en-US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/>
              <a:t>Work Packages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Lowest level WBS elements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Have an accompanying narrative</a:t>
            </a:r>
          </a:p>
          <a:p>
            <a:pPr eaLnBrk="1" hangingPunct="1"/>
            <a:r>
              <a:rPr lang="en-US" dirty="0" smtClean="0">
                <a:latin typeface="Arial" charset="0"/>
                <a:cs typeface="Arial" charset="0"/>
              </a:rPr>
              <a:t>Have three measurable components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Scope of work to be accomplished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Total (direct and indirect) cost</a:t>
            </a:r>
          </a:p>
          <a:p>
            <a:pPr lvl="1" eaLnBrk="1" hangingPunct="1"/>
            <a:r>
              <a:rPr lang="en-US" dirty="0" smtClean="0">
                <a:latin typeface="Arial" charset="0"/>
                <a:cs typeface="Arial" charset="0"/>
              </a:rPr>
              <a:t>Timeframe for completion</a:t>
            </a:r>
          </a:p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858BAE-10D0-45C1-955A-672D3B9296D2}" type="slidenum">
              <a:rPr lang="en-US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Mean Cycle</a:t>
            </a:r>
          </a:p>
        </p:txBody>
      </p:sp>
      <p:sp>
        <p:nvSpPr>
          <p:cNvPr id="7171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1701800"/>
            <a:ext cx="8229600" cy="4144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latin typeface="Arial" charset="0"/>
                <a:cs typeface="Arial" charset="0"/>
              </a:rPr>
              <a:t>A recent study by the Standish Group reported that: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latin typeface="Arial" charset="0"/>
                <a:cs typeface="Arial" charset="0"/>
              </a:rPr>
              <a:t>70% of projects are over budget and behind schedule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smtClean="0">
                <a:latin typeface="Arial" charset="0"/>
                <a:cs typeface="Arial" charset="0"/>
              </a:rPr>
              <a:t>52% of all projects finish at 189% of their initial budget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latin typeface="Arial" charset="0"/>
                <a:cs typeface="Arial" charset="0"/>
              </a:rPr>
              <a:t>Many projects – even after huge investments of time and money – are never completed</a:t>
            </a:r>
          </a:p>
        </p:txBody>
      </p:sp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3DCB39-FB34-49C0-AFB5-B79A271E7543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rot="5400000">
            <a:off x="-937419" y="2720182"/>
            <a:ext cx="3641725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491331" y="2697957"/>
            <a:ext cx="3641725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1999456" y="2709069"/>
            <a:ext cx="3641725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4942681" y="2704307"/>
            <a:ext cx="3641725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3423444" y="2729707"/>
            <a:ext cx="3641725" cy="158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6398419" y="2724944"/>
            <a:ext cx="3641725" cy="158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28" name="TextBox 12"/>
          <p:cNvSpPr txBox="1">
            <a:spLocks noChangeArrowheads="1"/>
          </p:cNvSpPr>
          <p:nvPr/>
        </p:nvSpPr>
        <p:spPr bwMode="auto">
          <a:xfrm>
            <a:off x="1419225" y="441325"/>
            <a:ext cx="3762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M</a:t>
            </a:r>
          </a:p>
        </p:txBody>
      </p:sp>
      <p:sp>
        <p:nvSpPr>
          <p:cNvPr id="30729" name="TextBox 13"/>
          <p:cNvSpPr txBox="1">
            <a:spLocks noChangeArrowheads="1"/>
          </p:cNvSpPr>
          <p:nvPr/>
        </p:nvSpPr>
        <p:spPr bwMode="auto">
          <a:xfrm>
            <a:off x="2879725" y="441325"/>
            <a:ext cx="325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30730" name="TextBox 14"/>
          <p:cNvSpPr txBox="1">
            <a:spLocks noChangeArrowheads="1"/>
          </p:cNvSpPr>
          <p:nvPr/>
        </p:nvSpPr>
        <p:spPr bwMode="auto">
          <a:xfrm>
            <a:off x="4356100" y="441325"/>
            <a:ext cx="4032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W</a:t>
            </a:r>
          </a:p>
        </p:txBody>
      </p:sp>
      <p:sp>
        <p:nvSpPr>
          <p:cNvPr id="30731" name="TextBox 15"/>
          <p:cNvSpPr txBox="1">
            <a:spLocks noChangeArrowheads="1"/>
          </p:cNvSpPr>
          <p:nvPr/>
        </p:nvSpPr>
        <p:spPr bwMode="auto">
          <a:xfrm>
            <a:off x="5818188" y="441325"/>
            <a:ext cx="3508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30732" name="TextBox 16"/>
          <p:cNvSpPr txBox="1">
            <a:spLocks noChangeArrowheads="1"/>
          </p:cNvSpPr>
          <p:nvPr/>
        </p:nvSpPr>
        <p:spPr bwMode="auto">
          <a:xfrm>
            <a:off x="7342188" y="441325"/>
            <a:ext cx="325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F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14400" y="1150938"/>
            <a:ext cx="1403350" cy="22066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909638" y="1885950"/>
            <a:ext cx="2905125" cy="2428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338388" y="2701925"/>
            <a:ext cx="2974975" cy="26193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318125" y="3473450"/>
            <a:ext cx="2906713" cy="2413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737" name="TextBox 21"/>
          <p:cNvSpPr txBox="1">
            <a:spLocks noChangeArrowheads="1"/>
          </p:cNvSpPr>
          <p:nvPr/>
        </p:nvSpPr>
        <p:spPr bwMode="auto">
          <a:xfrm>
            <a:off x="388938" y="1066800"/>
            <a:ext cx="3381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30738" name="TextBox 22"/>
          <p:cNvSpPr txBox="1">
            <a:spLocks noChangeArrowheads="1"/>
          </p:cNvSpPr>
          <p:nvPr/>
        </p:nvSpPr>
        <p:spPr bwMode="auto">
          <a:xfrm>
            <a:off x="399831" y="1786211"/>
            <a:ext cx="3381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0739" name="TextBox 23"/>
          <p:cNvSpPr txBox="1">
            <a:spLocks noChangeArrowheads="1"/>
          </p:cNvSpPr>
          <p:nvPr/>
        </p:nvSpPr>
        <p:spPr bwMode="auto">
          <a:xfrm>
            <a:off x="1876425" y="2647950"/>
            <a:ext cx="3508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30740" name="TextBox 24"/>
          <p:cNvSpPr txBox="1">
            <a:spLocks noChangeArrowheads="1"/>
          </p:cNvSpPr>
          <p:nvPr/>
        </p:nvSpPr>
        <p:spPr bwMode="auto">
          <a:xfrm>
            <a:off x="4819650" y="3416300"/>
            <a:ext cx="3508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rot="5400000">
            <a:off x="-937419" y="2720182"/>
            <a:ext cx="3641725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491331" y="2697957"/>
            <a:ext cx="3641725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1999456" y="2709069"/>
            <a:ext cx="3641725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4942681" y="2704307"/>
            <a:ext cx="3641725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3423444" y="2729707"/>
            <a:ext cx="3641725" cy="158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6398419" y="2724944"/>
            <a:ext cx="3641725" cy="158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52" name="TextBox 12"/>
          <p:cNvSpPr txBox="1">
            <a:spLocks noChangeArrowheads="1"/>
          </p:cNvSpPr>
          <p:nvPr/>
        </p:nvSpPr>
        <p:spPr bwMode="auto">
          <a:xfrm>
            <a:off x="1419225" y="441325"/>
            <a:ext cx="3762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M</a:t>
            </a:r>
          </a:p>
        </p:txBody>
      </p:sp>
      <p:sp>
        <p:nvSpPr>
          <p:cNvPr id="31753" name="TextBox 13"/>
          <p:cNvSpPr txBox="1">
            <a:spLocks noChangeArrowheads="1"/>
          </p:cNvSpPr>
          <p:nvPr/>
        </p:nvSpPr>
        <p:spPr bwMode="auto">
          <a:xfrm>
            <a:off x="2879725" y="441325"/>
            <a:ext cx="325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31754" name="TextBox 14"/>
          <p:cNvSpPr txBox="1">
            <a:spLocks noChangeArrowheads="1"/>
          </p:cNvSpPr>
          <p:nvPr/>
        </p:nvSpPr>
        <p:spPr bwMode="auto">
          <a:xfrm>
            <a:off x="4356100" y="441325"/>
            <a:ext cx="4032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W</a:t>
            </a:r>
          </a:p>
        </p:txBody>
      </p:sp>
      <p:sp>
        <p:nvSpPr>
          <p:cNvPr id="31755" name="TextBox 15"/>
          <p:cNvSpPr txBox="1">
            <a:spLocks noChangeArrowheads="1"/>
          </p:cNvSpPr>
          <p:nvPr/>
        </p:nvSpPr>
        <p:spPr bwMode="auto">
          <a:xfrm>
            <a:off x="5818188" y="441325"/>
            <a:ext cx="3508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31756" name="TextBox 16"/>
          <p:cNvSpPr txBox="1">
            <a:spLocks noChangeArrowheads="1"/>
          </p:cNvSpPr>
          <p:nvPr/>
        </p:nvSpPr>
        <p:spPr bwMode="auto">
          <a:xfrm>
            <a:off x="7342188" y="441325"/>
            <a:ext cx="325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F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14400" y="1150938"/>
            <a:ext cx="1403350" cy="22066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909638" y="1885950"/>
            <a:ext cx="2905125" cy="2428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338388" y="2701925"/>
            <a:ext cx="2974975" cy="26193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318125" y="3473450"/>
            <a:ext cx="2906713" cy="2413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761" name="TextBox 21"/>
          <p:cNvSpPr txBox="1">
            <a:spLocks noChangeArrowheads="1"/>
          </p:cNvSpPr>
          <p:nvPr/>
        </p:nvSpPr>
        <p:spPr bwMode="auto">
          <a:xfrm>
            <a:off x="388938" y="1066800"/>
            <a:ext cx="3381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31762" name="TextBox 22"/>
          <p:cNvSpPr txBox="1">
            <a:spLocks noChangeArrowheads="1"/>
          </p:cNvSpPr>
          <p:nvPr/>
        </p:nvSpPr>
        <p:spPr bwMode="auto">
          <a:xfrm>
            <a:off x="399831" y="1817742"/>
            <a:ext cx="3381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1763" name="TextBox 23"/>
          <p:cNvSpPr txBox="1">
            <a:spLocks noChangeArrowheads="1"/>
          </p:cNvSpPr>
          <p:nvPr/>
        </p:nvSpPr>
        <p:spPr bwMode="auto">
          <a:xfrm>
            <a:off x="1876425" y="2647950"/>
            <a:ext cx="3508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31764" name="TextBox 24"/>
          <p:cNvSpPr txBox="1">
            <a:spLocks noChangeArrowheads="1"/>
          </p:cNvSpPr>
          <p:nvPr/>
        </p:nvSpPr>
        <p:spPr bwMode="auto">
          <a:xfrm>
            <a:off x="4819650" y="3416300"/>
            <a:ext cx="3508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214438" y="819150"/>
            <a:ext cx="696912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$100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706688" y="1492250"/>
            <a:ext cx="696912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$200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079750" y="2386013"/>
            <a:ext cx="69691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$300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059488" y="3143250"/>
            <a:ext cx="696912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$200</a:t>
            </a:r>
          </a:p>
        </p:txBody>
      </p:sp>
      <p:cxnSp>
        <p:nvCxnSpPr>
          <p:cNvPr id="30" name="Straight Connector 29"/>
          <p:cNvCxnSpPr/>
          <p:nvPr/>
        </p:nvCxnSpPr>
        <p:spPr>
          <a:xfrm rot="5400000">
            <a:off x="1331912" y="2293938"/>
            <a:ext cx="4965701" cy="3175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4524375" y="4760913"/>
            <a:ext cx="162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PV (BCWS) =</a:t>
            </a:r>
          </a:p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6143625" y="4740275"/>
            <a:ext cx="162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$450</a:t>
            </a:r>
          </a:p>
          <a:p>
            <a:endParaRPr lang="en-US" b="1">
              <a:solidFill>
                <a:schemeClr val="bg1"/>
              </a:solidFill>
            </a:endParaRP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2359025" y="1082675"/>
            <a:ext cx="3663950" cy="1935163"/>
            <a:chOff x="2359568" y="1082539"/>
            <a:chExt cx="3662835" cy="1935376"/>
          </a:xfrm>
        </p:grpSpPr>
        <p:sp>
          <p:nvSpPr>
            <p:cNvPr id="31781" name="TextBox 32"/>
            <p:cNvSpPr txBox="1">
              <a:spLocks noChangeArrowheads="1"/>
            </p:cNvSpPr>
            <p:nvPr/>
          </p:nvSpPr>
          <p:spPr bwMode="auto">
            <a:xfrm>
              <a:off x="2359568" y="1082539"/>
              <a:ext cx="77457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FF00"/>
                  </a:solidFill>
                </a:rPr>
                <a:t>100%</a:t>
              </a:r>
            </a:p>
          </p:txBody>
        </p:sp>
        <p:sp>
          <p:nvSpPr>
            <p:cNvPr id="31782" name="TextBox 33"/>
            <p:cNvSpPr txBox="1">
              <a:spLocks noChangeArrowheads="1"/>
            </p:cNvSpPr>
            <p:nvPr/>
          </p:nvSpPr>
          <p:spPr bwMode="auto">
            <a:xfrm>
              <a:off x="3852037" y="1834031"/>
              <a:ext cx="64633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FF00"/>
                  </a:solidFill>
                </a:rPr>
                <a:t>80%</a:t>
              </a:r>
            </a:p>
          </p:txBody>
        </p:sp>
        <p:sp>
          <p:nvSpPr>
            <p:cNvPr id="31783" name="TextBox 34"/>
            <p:cNvSpPr txBox="1">
              <a:spLocks noChangeArrowheads="1"/>
            </p:cNvSpPr>
            <p:nvPr/>
          </p:nvSpPr>
          <p:spPr bwMode="auto">
            <a:xfrm>
              <a:off x="5376072" y="2648583"/>
              <a:ext cx="64633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20%</a:t>
              </a:r>
            </a:p>
          </p:txBody>
        </p:sp>
      </p:grp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4535488" y="5118100"/>
            <a:ext cx="1624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EV (BCWP) =</a:t>
            </a:r>
          </a:p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6153150" y="5097463"/>
            <a:ext cx="162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$320</a:t>
            </a:r>
          </a:p>
          <a:p>
            <a:endParaRPr lang="en-US" b="1">
              <a:solidFill>
                <a:schemeClr val="bg1"/>
              </a:solidFill>
            </a:endParaRPr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3079750" y="1093788"/>
            <a:ext cx="3586163" cy="1935162"/>
            <a:chOff x="2359568" y="1082539"/>
            <a:chExt cx="3585891" cy="1935376"/>
          </a:xfrm>
        </p:grpSpPr>
        <p:sp>
          <p:nvSpPr>
            <p:cNvPr id="40" name="TextBox 39"/>
            <p:cNvSpPr txBox="1"/>
            <p:nvPr/>
          </p:nvSpPr>
          <p:spPr>
            <a:xfrm>
              <a:off x="2359568" y="1082539"/>
              <a:ext cx="680986" cy="36992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chemeClr val="accent5">
                      <a:lumMod val="40000"/>
                      <a:lumOff val="60000"/>
                    </a:schemeClr>
                  </a:solidFill>
                </a:rPr>
                <a:t>$110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851705" y="1833509"/>
              <a:ext cx="698447" cy="36992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chemeClr val="accent5">
                      <a:lumMod val="40000"/>
                      <a:lumOff val="60000"/>
                    </a:schemeClr>
                  </a:solidFill>
                </a:rPr>
                <a:t>$200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375589" y="2647987"/>
              <a:ext cx="569870" cy="36992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chemeClr val="accent5">
                      <a:lumMod val="40000"/>
                      <a:lumOff val="60000"/>
                    </a:schemeClr>
                  </a:solidFill>
                </a:rPr>
                <a:t>$80</a:t>
              </a:r>
            </a:p>
          </p:txBody>
        </p:sp>
      </p:grp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4530725" y="5491163"/>
            <a:ext cx="16224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AC (ACWP) =</a:t>
            </a:r>
          </a:p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6148388" y="5470525"/>
            <a:ext cx="1624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$390</a:t>
            </a:r>
          </a:p>
          <a:p>
            <a:endParaRPr 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7" grpId="0"/>
      <p:bldP spid="38" grpId="0"/>
      <p:bldP spid="43" grpId="0"/>
      <p:bldP spid="4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rot="5400000">
            <a:off x="-937419" y="2720182"/>
            <a:ext cx="3641725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491331" y="2697957"/>
            <a:ext cx="3641725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1999456" y="2709069"/>
            <a:ext cx="3641725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4942681" y="2704307"/>
            <a:ext cx="3641725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3423444" y="2729707"/>
            <a:ext cx="3641725" cy="158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6398419" y="2724944"/>
            <a:ext cx="3641725" cy="158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76" name="TextBox 12"/>
          <p:cNvSpPr txBox="1">
            <a:spLocks noChangeArrowheads="1"/>
          </p:cNvSpPr>
          <p:nvPr/>
        </p:nvSpPr>
        <p:spPr bwMode="auto">
          <a:xfrm>
            <a:off x="1419225" y="441325"/>
            <a:ext cx="3762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M</a:t>
            </a:r>
          </a:p>
        </p:txBody>
      </p:sp>
      <p:sp>
        <p:nvSpPr>
          <p:cNvPr id="32777" name="TextBox 13"/>
          <p:cNvSpPr txBox="1">
            <a:spLocks noChangeArrowheads="1"/>
          </p:cNvSpPr>
          <p:nvPr/>
        </p:nvSpPr>
        <p:spPr bwMode="auto">
          <a:xfrm>
            <a:off x="2879725" y="441325"/>
            <a:ext cx="325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32778" name="TextBox 14"/>
          <p:cNvSpPr txBox="1">
            <a:spLocks noChangeArrowheads="1"/>
          </p:cNvSpPr>
          <p:nvPr/>
        </p:nvSpPr>
        <p:spPr bwMode="auto">
          <a:xfrm>
            <a:off x="4356100" y="441325"/>
            <a:ext cx="4032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W</a:t>
            </a:r>
          </a:p>
        </p:txBody>
      </p:sp>
      <p:sp>
        <p:nvSpPr>
          <p:cNvPr id="32779" name="TextBox 15"/>
          <p:cNvSpPr txBox="1">
            <a:spLocks noChangeArrowheads="1"/>
          </p:cNvSpPr>
          <p:nvPr/>
        </p:nvSpPr>
        <p:spPr bwMode="auto">
          <a:xfrm>
            <a:off x="5818188" y="441325"/>
            <a:ext cx="3508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32780" name="TextBox 16"/>
          <p:cNvSpPr txBox="1">
            <a:spLocks noChangeArrowheads="1"/>
          </p:cNvSpPr>
          <p:nvPr/>
        </p:nvSpPr>
        <p:spPr bwMode="auto">
          <a:xfrm>
            <a:off x="7342188" y="441325"/>
            <a:ext cx="325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F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14400" y="1150938"/>
            <a:ext cx="1403350" cy="22066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909638" y="1885950"/>
            <a:ext cx="2905125" cy="2428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338388" y="2701925"/>
            <a:ext cx="2974975" cy="26193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318125" y="3473450"/>
            <a:ext cx="2906713" cy="2413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785" name="TextBox 21"/>
          <p:cNvSpPr txBox="1">
            <a:spLocks noChangeArrowheads="1"/>
          </p:cNvSpPr>
          <p:nvPr/>
        </p:nvSpPr>
        <p:spPr bwMode="auto">
          <a:xfrm>
            <a:off x="388938" y="1066800"/>
            <a:ext cx="3381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32786" name="TextBox 22"/>
          <p:cNvSpPr txBox="1">
            <a:spLocks noChangeArrowheads="1"/>
          </p:cNvSpPr>
          <p:nvPr/>
        </p:nvSpPr>
        <p:spPr bwMode="auto">
          <a:xfrm>
            <a:off x="384064" y="1817742"/>
            <a:ext cx="3381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2787" name="TextBox 23"/>
          <p:cNvSpPr txBox="1">
            <a:spLocks noChangeArrowheads="1"/>
          </p:cNvSpPr>
          <p:nvPr/>
        </p:nvSpPr>
        <p:spPr bwMode="auto">
          <a:xfrm>
            <a:off x="1876425" y="2647950"/>
            <a:ext cx="3508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32788" name="TextBox 24"/>
          <p:cNvSpPr txBox="1">
            <a:spLocks noChangeArrowheads="1"/>
          </p:cNvSpPr>
          <p:nvPr/>
        </p:nvSpPr>
        <p:spPr bwMode="auto">
          <a:xfrm>
            <a:off x="4819650" y="3416300"/>
            <a:ext cx="3508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214438" y="819150"/>
            <a:ext cx="696912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$100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706688" y="1492250"/>
            <a:ext cx="696912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$200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079750" y="2386013"/>
            <a:ext cx="69691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$300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059488" y="3143250"/>
            <a:ext cx="696912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$200</a:t>
            </a:r>
          </a:p>
        </p:txBody>
      </p:sp>
      <p:cxnSp>
        <p:nvCxnSpPr>
          <p:cNvPr id="30" name="Straight Connector 29"/>
          <p:cNvCxnSpPr/>
          <p:nvPr/>
        </p:nvCxnSpPr>
        <p:spPr>
          <a:xfrm rot="5400000">
            <a:off x="1331912" y="2293938"/>
            <a:ext cx="4965701" cy="3175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94" name="TextBox 30"/>
          <p:cNvSpPr txBox="1">
            <a:spLocks noChangeArrowheads="1"/>
          </p:cNvSpPr>
          <p:nvPr/>
        </p:nvSpPr>
        <p:spPr bwMode="auto">
          <a:xfrm>
            <a:off x="4524375" y="4760913"/>
            <a:ext cx="162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PV (BCWS) =</a:t>
            </a:r>
          </a:p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2795" name="TextBox 31"/>
          <p:cNvSpPr txBox="1">
            <a:spLocks noChangeArrowheads="1"/>
          </p:cNvSpPr>
          <p:nvPr/>
        </p:nvSpPr>
        <p:spPr bwMode="auto">
          <a:xfrm>
            <a:off x="6143625" y="4740275"/>
            <a:ext cx="162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$450</a:t>
            </a:r>
          </a:p>
          <a:p>
            <a:endParaRPr lang="en-US" b="1">
              <a:solidFill>
                <a:schemeClr val="bg1"/>
              </a:solidFill>
            </a:endParaRPr>
          </a:p>
        </p:txBody>
      </p:sp>
      <p:grpSp>
        <p:nvGrpSpPr>
          <p:cNvPr id="32796" name="Group 35"/>
          <p:cNvGrpSpPr>
            <a:grpSpLocks/>
          </p:cNvGrpSpPr>
          <p:nvPr/>
        </p:nvGrpSpPr>
        <p:grpSpPr bwMode="auto">
          <a:xfrm>
            <a:off x="2359025" y="1082675"/>
            <a:ext cx="3663950" cy="1935163"/>
            <a:chOff x="2359568" y="1082539"/>
            <a:chExt cx="3662835" cy="1935376"/>
          </a:xfrm>
        </p:grpSpPr>
        <p:sp>
          <p:nvSpPr>
            <p:cNvPr id="32808" name="TextBox 32"/>
            <p:cNvSpPr txBox="1">
              <a:spLocks noChangeArrowheads="1"/>
            </p:cNvSpPr>
            <p:nvPr/>
          </p:nvSpPr>
          <p:spPr bwMode="auto">
            <a:xfrm>
              <a:off x="2359568" y="1082539"/>
              <a:ext cx="77457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FF00"/>
                  </a:solidFill>
                </a:rPr>
                <a:t>100%</a:t>
              </a:r>
            </a:p>
          </p:txBody>
        </p:sp>
        <p:sp>
          <p:nvSpPr>
            <p:cNvPr id="32809" name="TextBox 33"/>
            <p:cNvSpPr txBox="1">
              <a:spLocks noChangeArrowheads="1"/>
            </p:cNvSpPr>
            <p:nvPr/>
          </p:nvSpPr>
          <p:spPr bwMode="auto">
            <a:xfrm>
              <a:off x="3852037" y="1834031"/>
              <a:ext cx="64633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FF00"/>
                  </a:solidFill>
                </a:rPr>
                <a:t>80%</a:t>
              </a:r>
            </a:p>
          </p:txBody>
        </p:sp>
        <p:sp>
          <p:nvSpPr>
            <p:cNvPr id="32810" name="TextBox 34"/>
            <p:cNvSpPr txBox="1">
              <a:spLocks noChangeArrowheads="1"/>
            </p:cNvSpPr>
            <p:nvPr/>
          </p:nvSpPr>
          <p:spPr bwMode="auto">
            <a:xfrm>
              <a:off x="5376072" y="2648583"/>
              <a:ext cx="64633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20%</a:t>
              </a:r>
            </a:p>
          </p:txBody>
        </p:sp>
      </p:grpSp>
      <p:sp>
        <p:nvSpPr>
          <p:cNvPr id="32797" name="TextBox 36"/>
          <p:cNvSpPr txBox="1">
            <a:spLocks noChangeArrowheads="1"/>
          </p:cNvSpPr>
          <p:nvPr/>
        </p:nvSpPr>
        <p:spPr bwMode="auto">
          <a:xfrm>
            <a:off x="4535488" y="5118100"/>
            <a:ext cx="1624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EV (BCWP) =</a:t>
            </a:r>
          </a:p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2798" name="TextBox 37"/>
          <p:cNvSpPr txBox="1">
            <a:spLocks noChangeArrowheads="1"/>
          </p:cNvSpPr>
          <p:nvPr/>
        </p:nvSpPr>
        <p:spPr bwMode="auto">
          <a:xfrm>
            <a:off x="6153150" y="5097463"/>
            <a:ext cx="162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$320</a:t>
            </a:r>
          </a:p>
          <a:p>
            <a:endParaRPr lang="en-US" b="1">
              <a:solidFill>
                <a:schemeClr val="bg1"/>
              </a:solidFill>
            </a:endParaRPr>
          </a:p>
        </p:txBody>
      </p:sp>
      <p:grpSp>
        <p:nvGrpSpPr>
          <p:cNvPr id="32799" name="Group 38"/>
          <p:cNvGrpSpPr>
            <a:grpSpLocks/>
          </p:cNvGrpSpPr>
          <p:nvPr/>
        </p:nvGrpSpPr>
        <p:grpSpPr bwMode="auto">
          <a:xfrm>
            <a:off x="3079750" y="1093788"/>
            <a:ext cx="3586163" cy="1935162"/>
            <a:chOff x="2359568" y="1082539"/>
            <a:chExt cx="3585891" cy="1935376"/>
          </a:xfrm>
        </p:grpSpPr>
        <p:sp>
          <p:nvSpPr>
            <p:cNvPr id="40" name="TextBox 39"/>
            <p:cNvSpPr txBox="1"/>
            <p:nvPr/>
          </p:nvSpPr>
          <p:spPr>
            <a:xfrm>
              <a:off x="2359568" y="1082539"/>
              <a:ext cx="680986" cy="36992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chemeClr val="accent5">
                      <a:lumMod val="40000"/>
                      <a:lumOff val="60000"/>
                    </a:schemeClr>
                  </a:solidFill>
                </a:rPr>
                <a:t>$110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851705" y="1833509"/>
              <a:ext cx="698447" cy="36992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chemeClr val="accent5">
                      <a:lumMod val="40000"/>
                      <a:lumOff val="60000"/>
                    </a:schemeClr>
                  </a:solidFill>
                </a:rPr>
                <a:t>$200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375589" y="2647987"/>
              <a:ext cx="569870" cy="36992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chemeClr val="accent5">
                      <a:lumMod val="40000"/>
                      <a:lumOff val="60000"/>
                    </a:schemeClr>
                  </a:solidFill>
                </a:rPr>
                <a:t>$80</a:t>
              </a:r>
            </a:p>
          </p:txBody>
        </p:sp>
      </p:grpSp>
      <p:sp>
        <p:nvSpPr>
          <p:cNvPr id="32800" name="TextBox 42"/>
          <p:cNvSpPr txBox="1">
            <a:spLocks noChangeArrowheads="1"/>
          </p:cNvSpPr>
          <p:nvPr/>
        </p:nvSpPr>
        <p:spPr bwMode="auto">
          <a:xfrm>
            <a:off x="4530725" y="5491163"/>
            <a:ext cx="16224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AC (ACWP) =</a:t>
            </a:r>
          </a:p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2801" name="TextBox 43"/>
          <p:cNvSpPr txBox="1">
            <a:spLocks noChangeArrowheads="1"/>
          </p:cNvSpPr>
          <p:nvPr/>
        </p:nvSpPr>
        <p:spPr bwMode="auto">
          <a:xfrm>
            <a:off x="6148388" y="5470525"/>
            <a:ext cx="1624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$390</a:t>
            </a:r>
          </a:p>
          <a:p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060950" y="0"/>
            <a:ext cx="408305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803" name="Content Placeholder 6"/>
          <p:cNvSpPr txBox="1">
            <a:spLocks/>
          </p:cNvSpPr>
          <p:nvPr/>
        </p:nvSpPr>
        <p:spPr bwMode="auto">
          <a:xfrm>
            <a:off x="5407025" y="536575"/>
            <a:ext cx="3343275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2400" b="1" dirty="0">
                <a:cs typeface="Arial" charset="0"/>
              </a:rPr>
              <a:t>Where we are: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2800" b="1" dirty="0">
                <a:cs typeface="Arial" charset="0"/>
              </a:rPr>
              <a:t>PV (BCWS) = $450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2800" b="1" dirty="0">
                <a:cs typeface="Arial" charset="0"/>
              </a:rPr>
              <a:t>EV (BCWP) = $320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2800" b="1" dirty="0">
                <a:cs typeface="Arial" charset="0"/>
              </a:rPr>
              <a:t>AC (ACWP) = $390</a:t>
            </a:r>
          </a:p>
          <a:p>
            <a:pPr marL="742950" lvl="1" indent="-285750">
              <a:spcBef>
                <a:spcPct val="20000"/>
              </a:spcBef>
            </a:pPr>
            <a:endParaRPr lang="en-US" sz="2400" b="1" dirty="0">
              <a:cs typeface="Arial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en-US" sz="3200" b="1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rot="5400000">
            <a:off x="-937419" y="2720182"/>
            <a:ext cx="3641725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491331" y="2697957"/>
            <a:ext cx="3641725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1999456" y="2709069"/>
            <a:ext cx="3641725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4942681" y="2704307"/>
            <a:ext cx="3641725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3423444" y="2729707"/>
            <a:ext cx="3641725" cy="158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6398419" y="2724944"/>
            <a:ext cx="3641725" cy="158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76" name="TextBox 12"/>
          <p:cNvSpPr txBox="1">
            <a:spLocks noChangeArrowheads="1"/>
          </p:cNvSpPr>
          <p:nvPr/>
        </p:nvSpPr>
        <p:spPr bwMode="auto">
          <a:xfrm>
            <a:off x="1419225" y="441325"/>
            <a:ext cx="3762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M</a:t>
            </a:r>
          </a:p>
        </p:txBody>
      </p:sp>
      <p:sp>
        <p:nvSpPr>
          <p:cNvPr id="32777" name="TextBox 13"/>
          <p:cNvSpPr txBox="1">
            <a:spLocks noChangeArrowheads="1"/>
          </p:cNvSpPr>
          <p:nvPr/>
        </p:nvSpPr>
        <p:spPr bwMode="auto">
          <a:xfrm>
            <a:off x="2879725" y="441325"/>
            <a:ext cx="325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T</a:t>
            </a:r>
          </a:p>
        </p:txBody>
      </p:sp>
      <p:sp>
        <p:nvSpPr>
          <p:cNvPr id="32778" name="TextBox 14"/>
          <p:cNvSpPr txBox="1">
            <a:spLocks noChangeArrowheads="1"/>
          </p:cNvSpPr>
          <p:nvPr/>
        </p:nvSpPr>
        <p:spPr bwMode="auto">
          <a:xfrm>
            <a:off x="4356100" y="441325"/>
            <a:ext cx="4032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W</a:t>
            </a:r>
          </a:p>
        </p:txBody>
      </p:sp>
      <p:sp>
        <p:nvSpPr>
          <p:cNvPr id="32779" name="TextBox 15"/>
          <p:cNvSpPr txBox="1">
            <a:spLocks noChangeArrowheads="1"/>
          </p:cNvSpPr>
          <p:nvPr/>
        </p:nvSpPr>
        <p:spPr bwMode="auto">
          <a:xfrm>
            <a:off x="5818188" y="441325"/>
            <a:ext cx="3508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R</a:t>
            </a:r>
          </a:p>
        </p:txBody>
      </p:sp>
      <p:sp>
        <p:nvSpPr>
          <p:cNvPr id="32780" name="TextBox 16"/>
          <p:cNvSpPr txBox="1">
            <a:spLocks noChangeArrowheads="1"/>
          </p:cNvSpPr>
          <p:nvPr/>
        </p:nvSpPr>
        <p:spPr bwMode="auto">
          <a:xfrm>
            <a:off x="7342188" y="441325"/>
            <a:ext cx="325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F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14400" y="1150938"/>
            <a:ext cx="1403350" cy="22066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909638" y="1885950"/>
            <a:ext cx="2905125" cy="2428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338388" y="2701925"/>
            <a:ext cx="2974975" cy="26193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318125" y="3473450"/>
            <a:ext cx="2906713" cy="2413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785" name="TextBox 21"/>
          <p:cNvSpPr txBox="1">
            <a:spLocks noChangeArrowheads="1"/>
          </p:cNvSpPr>
          <p:nvPr/>
        </p:nvSpPr>
        <p:spPr bwMode="auto">
          <a:xfrm>
            <a:off x="388938" y="1066800"/>
            <a:ext cx="3381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32786" name="TextBox 22"/>
          <p:cNvSpPr txBox="1">
            <a:spLocks noChangeArrowheads="1"/>
          </p:cNvSpPr>
          <p:nvPr/>
        </p:nvSpPr>
        <p:spPr bwMode="auto">
          <a:xfrm>
            <a:off x="384064" y="1817742"/>
            <a:ext cx="3381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32787" name="TextBox 23"/>
          <p:cNvSpPr txBox="1">
            <a:spLocks noChangeArrowheads="1"/>
          </p:cNvSpPr>
          <p:nvPr/>
        </p:nvSpPr>
        <p:spPr bwMode="auto">
          <a:xfrm>
            <a:off x="1876425" y="2647950"/>
            <a:ext cx="3508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C</a:t>
            </a:r>
          </a:p>
        </p:txBody>
      </p:sp>
      <p:sp>
        <p:nvSpPr>
          <p:cNvPr id="32788" name="TextBox 24"/>
          <p:cNvSpPr txBox="1">
            <a:spLocks noChangeArrowheads="1"/>
          </p:cNvSpPr>
          <p:nvPr/>
        </p:nvSpPr>
        <p:spPr bwMode="auto">
          <a:xfrm>
            <a:off x="4819650" y="3416300"/>
            <a:ext cx="3508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214438" y="819150"/>
            <a:ext cx="696912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$100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706688" y="1492250"/>
            <a:ext cx="696912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$200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079750" y="2386013"/>
            <a:ext cx="69691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$300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059488" y="3143250"/>
            <a:ext cx="696912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$200</a:t>
            </a:r>
          </a:p>
        </p:txBody>
      </p:sp>
      <p:cxnSp>
        <p:nvCxnSpPr>
          <p:cNvPr id="30" name="Straight Connector 29"/>
          <p:cNvCxnSpPr/>
          <p:nvPr/>
        </p:nvCxnSpPr>
        <p:spPr>
          <a:xfrm rot="5400000">
            <a:off x="1331912" y="2293938"/>
            <a:ext cx="4965701" cy="3175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94" name="TextBox 30"/>
          <p:cNvSpPr txBox="1">
            <a:spLocks noChangeArrowheads="1"/>
          </p:cNvSpPr>
          <p:nvPr/>
        </p:nvSpPr>
        <p:spPr bwMode="auto">
          <a:xfrm>
            <a:off x="4524375" y="4760913"/>
            <a:ext cx="162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PV (BCWS) =</a:t>
            </a:r>
          </a:p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2795" name="TextBox 31"/>
          <p:cNvSpPr txBox="1">
            <a:spLocks noChangeArrowheads="1"/>
          </p:cNvSpPr>
          <p:nvPr/>
        </p:nvSpPr>
        <p:spPr bwMode="auto">
          <a:xfrm>
            <a:off x="6143625" y="4740275"/>
            <a:ext cx="16240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$450</a:t>
            </a:r>
          </a:p>
          <a:p>
            <a:endParaRPr lang="en-US" b="1">
              <a:solidFill>
                <a:schemeClr val="bg1"/>
              </a:solidFill>
            </a:endParaRP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2359025" y="1082675"/>
            <a:ext cx="3663950" cy="1935163"/>
            <a:chOff x="2359568" y="1082539"/>
            <a:chExt cx="3662835" cy="1935376"/>
          </a:xfrm>
        </p:grpSpPr>
        <p:sp>
          <p:nvSpPr>
            <p:cNvPr id="32808" name="TextBox 32"/>
            <p:cNvSpPr txBox="1">
              <a:spLocks noChangeArrowheads="1"/>
            </p:cNvSpPr>
            <p:nvPr/>
          </p:nvSpPr>
          <p:spPr bwMode="auto">
            <a:xfrm>
              <a:off x="2359568" y="1082539"/>
              <a:ext cx="77457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FF00"/>
                  </a:solidFill>
                </a:rPr>
                <a:t>100%</a:t>
              </a:r>
            </a:p>
          </p:txBody>
        </p:sp>
        <p:sp>
          <p:nvSpPr>
            <p:cNvPr id="32809" name="TextBox 33"/>
            <p:cNvSpPr txBox="1">
              <a:spLocks noChangeArrowheads="1"/>
            </p:cNvSpPr>
            <p:nvPr/>
          </p:nvSpPr>
          <p:spPr bwMode="auto">
            <a:xfrm>
              <a:off x="3852037" y="1834031"/>
              <a:ext cx="64633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FF00"/>
                  </a:solidFill>
                </a:rPr>
                <a:t>80%</a:t>
              </a:r>
            </a:p>
          </p:txBody>
        </p:sp>
        <p:sp>
          <p:nvSpPr>
            <p:cNvPr id="32810" name="TextBox 34"/>
            <p:cNvSpPr txBox="1">
              <a:spLocks noChangeArrowheads="1"/>
            </p:cNvSpPr>
            <p:nvPr/>
          </p:nvSpPr>
          <p:spPr bwMode="auto">
            <a:xfrm>
              <a:off x="5376072" y="2648583"/>
              <a:ext cx="64633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20%</a:t>
              </a:r>
            </a:p>
          </p:txBody>
        </p:sp>
      </p:grpSp>
      <p:sp>
        <p:nvSpPr>
          <p:cNvPr id="32797" name="TextBox 36"/>
          <p:cNvSpPr txBox="1">
            <a:spLocks noChangeArrowheads="1"/>
          </p:cNvSpPr>
          <p:nvPr/>
        </p:nvSpPr>
        <p:spPr bwMode="auto">
          <a:xfrm>
            <a:off x="4535488" y="5118100"/>
            <a:ext cx="1624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EV (BCWP) =</a:t>
            </a:r>
          </a:p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2798" name="TextBox 37"/>
          <p:cNvSpPr txBox="1">
            <a:spLocks noChangeArrowheads="1"/>
          </p:cNvSpPr>
          <p:nvPr/>
        </p:nvSpPr>
        <p:spPr bwMode="auto">
          <a:xfrm>
            <a:off x="6153150" y="5097463"/>
            <a:ext cx="1624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$320</a:t>
            </a:r>
          </a:p>
          <a:p>
            <a:endParaRPr lang="en-US" b="1">
              <a:solidFill>
                <a:schemeClr val="bg1"/>
              </a:solidFill>
            </a:endParaRPr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3079750" y="1093788"/>
            <a:ext cx="3586163" cy="1935162"/>
            <a:chOff x="2359568" y="1082539"/>
            <a:chExt cx="3585891" cy="1935376"/>
          </a:xfrm>
        </p:grpSpPr>
        <p:sp>
          <p:nvSpPr>
            <p:cNvPr id="40" name="TextBox 39"/>
            <p:cNvSpPr txBox="1"/>
            <p:nvPr/>
          </p:nvSpPr>
          <p:spPr>
            <a:xfrm>
              <a:off x="2359568" y="1082539"/>
              <a:ext cx="680986" cy="36992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chemeClr val="accent5">
                      <a:lumMod val="40000"/>
                      <a:lumOff val="60000"/>
                    </a:schemeClr>
                  </a:solidFill>
                </a:rPr>
                <a:t>$110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851705" y="1833509"/>
              <a:ext cx="698447" cy="36992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chemeClr val="accent5">
                      <a:lumMod val="40000"/>
                      <a:lumOff val="60000"/>
                    </a:schemeClr>
                  </a:solidFill>
                </a:rPr>
                <a:t>$200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375589" y="2647987"/>
              <a:ext cx="569870" cy="36992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chemeClr val="accent5">
                      <a:lumMod val="40000"/>
                      <a:lumOff val="60000"/>
                    </a:schemeClr>
                  </a:solidFill>
                </a:rPr>
                <a:t>$80</a:t>
              </a:r>
            </a:p>
          </p:txBody>
        </p:sp>
      </p:grpSp>
      <p:sp>
        <p:nvSpPr>
          <p:cNvPr id="32800" name="TextBox 42"/>
          <p:cNvSpPr txBox="1">
            <a:spLocks noChangeArrowheads="1"/>
          </p:cNvSpPr>
          <p:nvPr/>
        </p:nvSpPr>
        <p:spPr bwMode="auto">
          <a:xfrm>
            <a:off x="4530725" y="5491163"/>
            <a:ext cx="16224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AC (ACWP) =</a:t>
            </a:r>
          </a:p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32801" name="TextBox 43"/>
          <p:cNvSpPr txBox="1">
            <a:spLocks noChangeArrowheads="1"/>
          </p:cNvSpPr>
          <p:nvPr/>
        </p:nvSpPr>
        <p:spPr bwMode="auto">
          <a:xfrm>
            <a:off x="6148388" y="5470525"/>
            <a:ext cx="16240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$390</a:t>
            </a:r>
          </a:p>
          <a:p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060950" y="0"/>
            <a:ext cx="4083050" cy="685800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803" name="Content Placeholder 6"/>
          <p:cNvSpPr txBox="1">
            <a:spLocks/>
          </p:cNvSpPr>
          <p:nvPr/>
        </p:nvSpPr>
        <p:spPr bwMode="auto">
          <a:xfrm>
            <a:off x="5407025" y="536575"/>
            <a:ext cx="3343275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2400" b="1">
                <a:cs typeface="Arial" charset="0"/>
              </a:rPr>
              <a:t>Where we are: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2800" b="1">
                <a:cs typeface="Arial" charset="0"/>
              </a:rPr>
              <a:t>PV (BCWS) = $450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2800" b="1">
                <a:cs typeface="Arial" charset="0"/>
              </a:rPr>
              <a:t>EV (BCWP) = $320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2800" b="1">
                <a:cs typeface="Arial" charset="0"/>
              </a:rPr>
              <a:t>AC (ACWP) = $390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en-US" sz="2800" b="1">
              <a:cs typeface="Arial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2800" b="1">
                <a:cs typeface="Arial" charset="0"/>
              </a:rPr>
              <a:t>CV = 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2800" b="1">
                <a:cs typeface="Arial" charset="0"/>
              </a:rPr>
              <a:t>SV = 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2800" b="1">
                <a:cs typeface="Arial" charset="0"/>
              </a:rPr>
              <a:t>SPI =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2800" b="1">
                <a:cs typeface="Arial" charset="0"/>
              </a:rPr>
              <a:t>CPI =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2800" b="1">
                <a:cs typeface="Arial" charset="0"/>
              </a:rPr>
              <a:t>CSI = 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2800" b="1">
                <a:cs typeface="Arial" charset="0"/>
              </a:rPr>
              <a:t>EAC = 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–"/>
            </a:pPr>
            <a:endParaRPr lang="en-US" sz="2400" b="1">
              <a:cs typeface="Arial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en-US" sz="3200" b="1">
              <a:cs typeface="Arial" charset="0"/>
            </a:endParaRPr>
          </a:p>
        </p:txBody>
      </p:sp>
      <p:sp>
        <p:nvSpPr>
          <p:cNvPr id="47" name="Content Placeholder 6"/>
          <p:cNvSpPr txBox="1">
            <a:spLocks/>
          </p:cNvSpPr>
          <p:nvPr/>
        </p:nvSpPr>
        <p:spPr bwMode="auto">
          <a:xfrm>
            <a:off x="6569075" y="3036888"/>
            <a:ext cx="3341688" cy="377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2800" b="1">
                <a:cs typeface="Arial" charset="0"/>
              </a:rPr>
              <a:t>- $70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2800" b="1">
                <a:cs typeface="Arial" charset="0"/>
              </a:rPr>
              <a:t>- $130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2800" b="1">
                <a:cs typeface="Arial" charset="0"/>
              </a:rPr>
              <a:t>.71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2800" b="1">
                <a:cs typeface="Arial" charset="0"/>
              </a:rPr>
              <a:t>.82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2800" b="1">
                <a:cs typeface="Arial" charset="0"/>
              </a:rPr>
              <a:t>.58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2800" b="1">
                <a:cs typeface="Arial" charset="0"/>
              </a:rPr>
              <a:t>$975</a:t>
            </a:r>
          </a:p>
          <a:p>
            <a:pPr marL="742950" lvl="1" indent="-285750">
              <a:spcBef>
                <a:spcPct val="20000"/>
              </a:spcBef>
              <a:buFont typeface="Arial" charset="0"/>
              <a:buChar char="–"/>
            </a:pPr>
            <a:endParaRPr lang="en-US" sz="2400" b="1">
              <a:cs typeface="Arial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endParaRPr lang="en-US" sz="3200" b="1"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Deriving PV, AC, EV</a:t>
            </a:r>
            <a:endParaRPr lang="en-US" dirty="0"/>
          </a:p>
        </p:txBody>
      </p:sp>
      <p:sp>
        <p:nvSpPr>
          <p:cNvPr id="33795" name="Content Placeholder 6"/>
          <p:cNvSpPr>
            <a:spLocks noGrp="1"/>
          </p:cNvSpPr>
          <p:nvPr>
            <p:ph sz="half" idx="2"/>
          </p:nvPr>
        </p:nvSpPr>
        <p:spPr>
          <a:xfrm>
            <a:off x="598488" y="1781175"/>
            <a:ext cx="3343275" cy="37766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1800" smtClean="0">
                <a:latin typeface="Arial" charset="0"/>
                <a:cs typeface="Arial" charset="0"/>
              </a:rPr>
              <a:t>Where we are: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PV (BCWS) = $450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EV (BCWP) = $320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AC (ACWP) = $390</a:t>
            </a:r>
          </a:p>
          <a:p>
            <a:pPr lvl="1" eaLnBrk="1" hangingPunct="1"/>
            <a:endParaRPr lang="en-US" sz="18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z="2400" smtClean="0">
              <a:latin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3E44C5-08B3-44D5-B1FC-6F92840A2651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88950" y="1608138"/>
            <a:ext cx="2947988" cy="1812925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798" name="Content Placeholder 6"/>
          <p:cNvSpPr>
            <a:spLocks noGrp="1"/>
          </p:cNvSpPr>
          <p:nvPr>
            <p:ph sz="half" idx="2"/>
          </p:nvPr>
        </p:nvSpPr>
        <p:spPr>
          <a:xfrm>
            <a:off x="3641725" y="1600200"/>
            <a:ext cx="5045075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Cost Variance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the difference between the budgeted amount for the work that you’ve actually completed and the actual amount you’ve spent for a specified date.</a:t>
            </a:r>
            <a:endParaRPr lang="en-US" sz="2400" smtClean="0">
              <a:solidFill>
                <a:srgbClr val="FFFF00"/>
              </a:solidFill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z="2400" smtClean="0">
              <a:solidFill>
                <a:srgbClr val="FFFF00"/>
              </a:solidFill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CV = EV – AC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CV = $320 - $390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CV = - $70</a:t>
            </a:r>
          </a:p>
          <a:p>
            <a:pPr eaLnBrk="1" hangingPunct="1">
              <a:buFont typeface="Arial" charset="0"/>
              <a:buNone/>
            </a:pPr>
            <a:endParaRPr lang="en-US" sz="20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Deriving PV, AC, EV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C594E5-9A64-44FB-AEF5-09C1C94404B0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34820" name="Content Placeholder 6"/>
          <p:cNvSpPr>
            <a:spLocks noGrp="1"/>
          </p:cNvSpPr>
          <p:nvPr>
            <p:ph sz="half" idx="2"/>
          </p:nvPr>
        </p:nvSpPr>
        <p:spPr>
          <a:xfrm>
            <a:off x="3641725" y="1600200"/>
            <a:ext cx="5045075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Schedule Variance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the difference between the budgeted amount for what you </a:t>
            </a:r>
            <a:r>
              <a:rPr lang="en-US" sz="2400" u="sng" smtClean="0">
                <a:latin typeface="Arial" charset="0"/>
                <a:cs typeface="Arial" charset="0"/>
              </a:rPr>
              <a:t>planned</a:t>
            </a:r>
            <a:r>
              <a:rPr lang="en-US" sz="2400" smtClean="0">
                <a:latin typeface="Arial" charset="0"/>
                <a:cs typeface="Arial" charset="0"/>
              </a:rPr>
              <a:t> to do and the budgeted amount for what you </a:t>
            </a:r>
            <a:r>
              <a:rPr lang="en-US" sz="2400" u="sng" smtClean="0">
                <a:latin typeface="Arial" charset="0"/>
                <a:cs typeface="Arial" charset="0"/>
              </a:rPr>
              <a:t>actually</a:t>
            </a:r>
            <a:r>
              <a:rPr lang="en-US" sz="2400" smtClean="0">
                <a:latin typeface="Arial" charset="0"/>
                <a:cs typeface="Arial" charset="0"/>
              </a:rPr>
              <a:t> did.</a:t>
            </a:r>
            <a:endParaRPr lang="en-US" sz="2400" smtClean="0">
              <a:solidFill>
                <a:srgbClr val="FFFF00"/>
              </a:solidFill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z="2400" smtClean="0">
              <a:solidFill>
                <a:srgbClr val="FFFF00"/>
              </a:solidFill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SV = EV – PV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SV = $320 - $450 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SV = - $130</a:t>
            </a:r>
          </a:p>
          <a:p>
            <a:pPr eaLnBrk="1" hangingPunct="1">
              <a:buFont typeface="Arial" charset="0"/>
              <a:buNone/>
            </a:pPr>
            <a:endParaRPr lang="en-US" sz="20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34821" name="Content Placeholder 6"/>
          <p:cNvSpPr>
            <a:spLocks noGrp="1"/>
          </p:cNvSpPr>
          <p:nvPr>
            <p:ph sz="half" idx="2"/>
          </p:nvPr>
        </p:nvSpPr>
        <p:spPr>
          <a:xfrm>
            <a:off x="598488" y="1781175"/>
            <a:ext cx="3343275" cy="37766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1800" smtClean="0">
                <a:latin typeface="Arial" charset="0"/>
                <a:cs typeface="Arial" charset="0"/>
              </a:rPr>
              <a:t>Where we are: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PV (BCWS) = $450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EV (BCWP) = $320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AC (ACWP) = $390</a:t>
            </a:r>
          </a:p>
          <a:p>
            <a:pPr eaLnBrk="1" hangingPunct="1">
              <a:buFont typeface="Arial" charset="0"/>
              <a:buNone/>
            </a:pPr>
            <a:endParaRPr lang="en-US" sz="2000" smtClean="0">
              <a:solidFill>
                <a:srgbClr val="FFFF00"/>
              </a:solidFill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CV = - $70</a:t>
            </a:r>
          </a:p>
          <a:p>
            <a:pPr lvl="1" eaLnBrk="1" hangingPunct="1"/>
            <a:endParaRPr lang="en-US" sz="18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z="2400" smtClean="0">
              <a:latin typeface="Arial" charset="0"/>
              <a:cs typeface="Arial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8950" y="1608138"/>
            <a:ext cx="2947988" cy="1812925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Project “Health”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1B5501-9C1B-4AA0-B82F-C34C95D67DC1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35844" name="Content Placeholder 6"/>
          <p:cNvSpPr>
            <a:spLocks noGrp="1"/>
          </p:cNvSpPr>
          <p:nvPr>
            <p:ph sz="half" idx="2"/>
          </p:nvPr>
        </p:nvSpPr>
        <p:spPr>
          <a:xfrm>
            <a:off x="3641725" y="1600200"/>
            <a:ext cx="5045075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Schedule Performance Index (SPI)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is used to help predict when projects will be completed.</a:t>
            </a:r>
          </a:p>
          <a:p>
            <a:pPr eaLnBrk="1" hangingPunct="1">
              <a:spcBef>
                <a:spcPts val="1800"/>
              </a:spcBef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SPI = EV/PV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SPI = $320/$450 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SPI = .71</a:t>
            </a:r>
          </a:p>
          <a:p>
            <a:pPr eaLnBrk="1" hangingPunct="1">
              <a:spcBef>
                <a:spcPts val="1800"/>
              </a:spcBef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If SPI is: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&gt; 1.0 = ahead of schedule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= 1.0 = on schedule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&lt; 1.0  = behind schedule</a:t>
            </a:r>
          </a:p>
          <a:p>
            <a:pPr eaLnBrk="1" hangingPunct="1">
              <a:buFont typeface="Arial" charset="0"/>
              <a:buNone/>
            </a:pPr>
            <a:endParaRPr lang="en-US" sz="20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35845" name="Content Placeholder 6"/>
          <p:cNvSpPr>
            <a:spLocks noGrp="1"/>
          </p:cNvSpPr>
          <p:nvPr>
            <p:ph sz="half" idx="2"/>
          </p:nvPr>
        </p:nvSpPr>
        <p:spPr>
          <a:xfrm>
            <a:off x="598488" y="1781175"/>
            <a:ext cx="3343275" cy="37766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1800" smtClean="0">
                <a:latin typeface="Arial" charset="0"/>
                <a:cs typeface="Arial" charset="0"/>
              </a:rPr>
              <a:t>Where we are: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PV (BCWS) = $450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EV (BCWP) = $320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AC (ACWP) = $390</a:t>
            </a:r>
          </a:p>
          <a:p>
            <a:pPr eaLnBrk="1" hangingPunct="1">
              <a:buFont typeface="Arial" charset="0"/>
              <a:buNone/>
            </a:pPr>
            <a:endParaRPr lang="en-US" sz="2000" smtClean="0">
              <a:solidFill>
                <a:srgbClr val="FFFF00"/>
              </a:solidFill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CV = - $70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SV = - $130 </a:t>
            </a:r>
          </a:p>
          <a:p>
            <a:pPr lvl="1" eaLnBrk="1" hangingPunct="1"/>
            <a:endParaRPr lang="en-US" sz="18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z="2400" smtClean="0">
              <a:latin typeface="Arial" charset="0"/>
              <a:cs typeface="Arial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8950" y="1608138"/>
            <a:ext cx="2947988" cy="1812925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Project “Health”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6F4762-6088-486D-88C4-DDE23730F808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36868" name="Content Placeholder 6"/>
          <p:cNvSpPr>
            <a:spLocks noGrp="1"/>
          </p:cNvSpPr>
          <p:nvPr>
            <p:ph sz="half" idx="2"/>
          </p:nvPr>
        </p:nvSpPr>
        <p:spPr>
          <a:xfrm>
            <a:off x="3641725" y="1600200"/>
            <a:ext cx="5045075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Cost Performance Index (CPI)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is used to help predict if the project will perform on-budget.</a:t>
            </a:r>
          </a:p>
          <a:p>
            <a:pPr eaLnBrk="1" hangingPunct="1">
              <a:spcBef>
                <a:spcPts val="1800"/>
              </a:spcBef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CPI = EV/AC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CPI = $320/$390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CPI = .82</a:t>
            </a:r>
          </a:p>
          <a:p>
            <a:pPr eaLnBrk="1" hangingPunct="1">
              <a:spcBef>
                <a:spcPts val="1800"/>
              </a:spcBef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If CPI is: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&gt; 1.0 = below budget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= 1.0 = on budget</a:t>
            </a:r>
          </a:p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&lt; 1.0  = over budget</a:t>
            </a:r>
          </a:p>
          <a:p>
            <a:pPr eaLnBrk="1" hangingPunct="1">
              <a:buFont typeface="Arial" charset="0"/>
              <a:buNone/>
            </a:pPr>
            <a:endParaRPr lang="en-US" sz="20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36869" name="Content Placeholder 6"/>
          <p:cNvSpPr>
            <a:spLocks noGrp="1"/>
          </p:cNvSpPr>
          <p:nvPr>
            <p:ph sz="half" idx="2"/>
          </p:nvPr>
        </p:nvSpPr>
        <p:spPr>
          <a:xfrm>
            <a:off x="598488" y="1781175"/>
            <a:ext cx="3343275" cy="37766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1800" smtClean="0">
                <a:latin typeface="Arial" charset="0"/>
                <a:cs typeface="Arial" charset="0"/>
              </a:rPr>
              <a:t>Where we are: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PV (BCWS) = $450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EV (BCWP) = $320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AC (ACWP) = $390</a:t>
            </a:r>
          </a:p>
          <a:p>
            <a:pPr eaLnBrk="1" hangingPunct="1">
              <a:buFont typeface="Arial" charset="0"/>
              <a:buNone/>
            </a:pPr>
            <a:endParaRPr lang="en-US" sz="2000" smtClean="0">
              <a:solidFill>
                <a:srgbClr val="FFFF00"/>
              </a:solidFill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CV = - $70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SV = - $130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SPI = .71 </a:t>
            </a:r>
          </a:p>
          <a:p>
            <a:pPr lvl="1" eaLnBrk="1" hangingPunct="1"/>
            <a:endParaRPr lang="en-US" sz="18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z="2400" smtClean="0">
              <a:latin typeface="Arial" charset="0"/>
              <a:cs typeface="Arial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8950" y="1608138"/>
            <a:ext cx="2947988" cy="1812925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Project “Health”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481A89-3C69-4BA1-A9CB-911733B08150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37892" name="Content Placeholder 6"/>
          <p:cNvSpPr>
            <a:spLocks noGrp="1"/>
          </p:cNvSpPr>
          <p:nvPr>
            <p:ph sz="half" idx="2"/>
          </p:nvPr>
        </p:nvSpPr>
        <p:spPr>
          <a:xfrm>
            <a:off x="3641725" y="1600200"/>
            <a:ext cx="5045075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Cost Schedule Index (CSI)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is used to determine likelihood of project returning to plan and budget at current pace.</a:t>
            </a:r>
          </a:p>
          <a:p>
            <a:pPr eaLnBrk="1" hangingPunct="1">
              <a:spcBef>
                <a:spcPts val="1800"/>
              </a:spcBef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CSI = SPI x CPI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CSI = .71 x .82 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CSI = .58</a:t>
            </a:r>
          </a:p>
          <a:p>
            <a:pPr eaLnBrk="1" hangingPunct="1">
              <a:spcBef>
                <a:spcPts val="1800"/>
              </a:spcBef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The further from 1.0 this number is, the less likely the project is to return to plan.</a:t>
            </a:r>
          </a:p>
          <a:p>
            <a:pPr eaLnBrk="1" hangingPunct="1">
              <a:buFont typeface="Arial" charset="0"/>
              <a:buNone/>
            </a:pPr>
            <a:endParaRPr lang="en-US" sz="20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37893" name="Content Placeholder 6"/>
          <p:cNvSpPr>
            <a:spLocks noGrp="1"/>
          </p:cNvSpPr>
          <p:nvPr>
            <p:ph sz="half" idx="2"/>
          </p:nvPr>
        </p:nvSpPr>
        <p:spPr>
          <a:xfrm>
            <a:off x="598488" y="1781175"/>
            <a:ext cx="3343275" cy="37766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1800" smtClean="0">
                <a:latin typeface="Arial" charset="0"/>
                <a:cs typeface="Arial" charset="0"/>
              </a:rPr>
              <a:t>Where we are: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PV (BCWS) = $450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EV (BCWP) = $320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AC (ACWP) = $390</a:t>
            </a:r>
          </a:p>
          <a:p>
            <a:pPr eaLnBrk="1" hangingPunct="1">
              <a:buFont typeface="Arial" charset="0"/>
              <a:buNone/>
            </a:pPr>
            <a:endParaRPr lang="en-US" sz="2000" smtClean="0">
              <a:solidFill>
                <a:srgbClr val="FFFF00"/>
              </a:solidFill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CV = - $70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SV = - $130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SPI = .71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CPI = .82</a:t>
            </a:r>
          </a:p>
          <a:p>
            <a:pPr lvl="1" eaLnBrk="1" hangingPunct="1"/>
            <a:endParaRPr lang="en-US" sz="18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z="2400" smtClean="0">
              <a:latin typeface="Arial" charset="0"/>
              <a:cs typeface="Arial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8950" y="1608138"/>
            <a:ext cx="2947988" cy="1812925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Estimate-at-Completion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85E03-B4E7-468E-892D-0DBFFF535354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38916" name="Content Placeholder 6"/>
          <p:cNvSpPr>
            <a:spLocks noGrp="1"/>
          </p:cNvSpPr>
          <p:nvPr>
            <p:ph sz="half" idx="2"/>
          </p:nvPr>
        </p:nvSpPr>
        <p:spPr>
          <a:xfrm>
            <a:off x="3641725" y="1600200"/>
            <a:ext cx="5045075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Estimate At Completion (EAC)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Is your estimate of the total expenditures for completing work based on expenditures to-date. 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EAC = AC/EV x total budget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EAC = $390/$320 x $800</a:t>
            </a:r>
          </a:p>
          <a:p>
            <a:pPr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" charset="0"/>
                <a:cs typeface="Arial" charset="0"/>
              </a:rPr>
              <a:t>EAC = $975.</a:t>
            </a:r>
          </a:p>
          <a:p>
            <a:pPr eaLnBrk="1" hangingPunct="1">
              <a:spcBef>
                <a:spcPts val="1800"/>
              </a:spcBef>
              <a:buFont typeface="Arial" charset="0"/>
              <a:buNone/>
            </a:pPr>
            <a:r>
              <a:rPr lang="en-US" sz="2400" smtClean="0">
                <a:latin typeface="Arial" charset="0"/>
                <a:cs typeface="Arial" charset="0"/>
              </a:rPr>
              <a:t>If this number is greater than the original budgeted cost to complete the project, you will overrun your budget.</a:t>
            </a:r>
          </a:p>
          <a:p>
            <a:pPr eaLnBrk="1" hangingPunct="1">
              <a:buFont typeface="Arial" charset="0"/>
              <a:buNone/>
            </a:pPr>
            <a:endParaRPr lang="en-US" sz="20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38917" name="Content Placeholder 6"/>
          <p:cNvSpPr>
            <a:spLocks noGrp="1"/>
          </p:cNvSpPr>
          <p:nvPr>
            <p:ph sz="half" idx="2"/>
          </p:nvPr>
        </p:nvSpPr>
        <p:spPr>
          <a:xfrm>
            <a:off x="598488" y="1781175"/>
            <a:ext cx="3343275" cy="37766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1800" smtClean="0">
                <a:latin typeface="Arial" charset="0"/>
                <a:cs typeface="Arial" charset="0"/>
              </a:rPr>
              <a:t>Where we are: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PV (BCWS) = $450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EV (BCWP) = $320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AC (ACWP) = $390</a:t>
            </a:r>
          </a:p>
          <a:p>
            <a:pPr eaLnBrk="1" hangingPunct="1">
              <a:buFont typeface="Arial" charset="0"/>
              <a:buNone/>
            </a:pPr>
            <a:endParaRPr lang="en-US" sz="2000" smtClean="0">
              <a:solidFill>
                <a:srgbClr val="FFFF00"/>
              </a:solidFill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CV = - $70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SV = - $130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SPI = .71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CPI = .82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CSI = .58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solidFill>
                  <a:srgbClr val="FFFF00"/>
                </a:solidFill>
                <a:latin typeface="Arial" charset="0"/>
                <a:cs typeface="Arial" charset="0"/>
              </a:rPr>
              <a:t>EAC = $975</a:t>
            </a:r>
          </a:p>
          <a:p>
            <a:pPr lvl="1" eaLnBrk="1" hangingPunct="1"/>
            <a:endParaRPr lang="en-US" sz="1800" smtClean="0">
              <a:latin typeface="Arial" charset="0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z="2400" smtClean="0">
              <a:latin typeface="Arial" charset="0"/>
              <a:cs typeface="Arial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88950" y="1608138"/>
            <a:ext cx="2947988" cy="1812925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Project Manager’s Needs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 lIns="90488" tIns="44450" rIns="90488" bIns="44450"/>
          <a:lstStyle/>
          <a:p>
            <a:pPr eaLnBrk="1" hangingPunct="1">
              <a:spcBef>
                <a:spcPts val="1200"/>
              </a:spcBef>
            </a:pPr>
            <a:r>
              <a:rPr lang="en-US" sz="2800" smtClean="0">
                <a:latin typeface="Arial" charset="0"/>
                <a:cs typeface="Arial" charset="0"/>
              </a:rPr>
              <a:t>Need for </a:t>
            </a:r>
            <a:r>
              <a:rPr lang="en-US" sz="2800" u="sng" smtClean="0">
                <a:latin typeface="Arial" charset="0"/>
                <a:cs typeface="Arial" charset="0"/>
              </a:rPr>
              <a:t>accurate</a:t>
            </a:r>
            <a:r>
              <a:rPr lang="en-US" sz="2800" smtClean="0">
                <a:latin typeface="Arial" charset="0"/>
                <a:cs typeface="Arial" charset="0"/>
              </a:rPr>
              <a:t> and </a:t>
            </a:r>
            <a:r>
              <a:rPr lang="en-US" sz="2800" u="sng" smtClean="0">
                <a:latin typeface="Arial" charset="0"/>
                <a:cs typeface="Arial" charset="0"/>
              </a:rPr>
              <a:t>consistent</a:t>
            </a:r>
            <a:r>
              <a:rPr lang="en-US" sz="2800" smtClean="0">
                <a:latin typeface="Arial" charset="0"/>
                <a:cs typeface="Arial" charset="0"/>
              </a:rPr>
              <a:t> status information in a timely manner</a:t>
            </a:r>
          </a:p>
          <a:p>
            <a:pPr eaLnBrk="1" hangingPunct="1">
              <a:spcBef>
                <a:spcPts val="1200"/>
              </a:spcBef>
            </a:pPr>
            <a:r>
              <a:rPr lang="en-US" sz="2800" smtClean="0">
                <a:latin typeface="Arial" charset="0"/>
                <a:cs typeface="Arial" charset="0"/>
              </a:rPr>
              <a:t>Numerous complex (and interrelated) projects</a:t>
            </a:r>
          </a:p>
          <a:p>
            <a:pPr lvl="1" eaLnBrk="1" hangingPunct="1">
              <a:spcBef>
                <a:spcPts val="600"/>
              </a:spcBef>
            </a:pPr>
            <a:r>
              <a:rPr lang="en-US" sz="2400" smtClean="0">
                <a:latin typeface="Arial" charset="0"/>
                <a:cs typeface="Arial" charset="0"/>
              </a:rPr>
              <a:t>Many projects</a:t>
            </a:r>
          </a:p>
          <a:p>
            <a:pPr lvl="1" eaLnBrk="1" hangingPunct="1">
              <a:spcBef>
                <a:spcPts val="600"/>
              </a:spcBef>
            </a:pPr>
            <a:r>
              <a:rPr lang="en-US" sz="2400" smtClean="0">
                <a:latin typeface="Arial" charset="0"/>
                <a:cs typeface="Arial" charset="0"/>
              </a:rPr>
              <a:t>Vast WBS tasks</a:t>
            </a:r>
          </a:p>
          <a:p>
            <a:pPr lvl="1" eaLnBrk="1" hangingPunct="1">
              <a:spcBef>
                <a:spcPts val="600"/>
              </a:spcBef>
            </a:pPr>
            <a:r>
              <a:rPr lang="en-US" sz="2400" smtClean="0">
                <a:latin typeface="Arial" charset="0"/>
                <a:cs typeface="Arial" charset="0"/>
              </a:rPr>
              <a:t>Diverse technology platforms</a:t>
            </a:r>
          </a:p>
          <a:p>
            <a:pPr lvl="1" eaLnBrk="1" hangingPunct="1">
              <a:spcBef>
                <a:spcPts val="600"/>
              </a:spcBef>
            </a:pPr>
            <a:r>
              <a:rPr lang="en-US" sz="2400" smtClean="0">
                <a:latin typeface="Arial" charset="0"/>
                <a:cs typeface="Arial" charset="0"/>
              </a:rPr>
              <a:t>Many resources</a:t>
            </a:r>
          </a:p>
          <a:p>
            <a:pPr eaLnBrk="1" hangingPunct="1">
              <a:spcBef>
                <a:spcPts val="1200"/>
              </a:spcBef>
            </a:pPr>
            <a:r>
              <a:rPr lang="en-US" sz="2800" smtClean="0">
                <a:latin typeface="Arial" charset="0"/>
                <a:cs typeface="Arial" charset="0"/>
              </a:rPr>
              <a:t>Once armed with the information, need to make an educated decision on what to do about it.</a:t>
            </a:r>
          </a:p>
        </p:txBody>
      </p:sp>
      <p:sp>
        <p:nvSpPr>
          <p:cNvPr id="1024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6C67C0-34E4-4116-A975-FEC61988EF7F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I’m willing to bet. . .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  <a:cs typeface="Arial" charset="0"/>
              </a:rPr>
              <a:t>Once a project is 10% complete, the overrun at completion will not be </a:t>
            </a:r>
            <a:r>
              <a:rPr lang="en-US" sz="2800" u="sng" smtClean="0">
                <a:latin typeface="Arial" charset="0"/>
                <a:cs typeface="Arial" charset="0"/>
              </a:rPr>
              <a:t>less</a:t>
            </a:r>
            <a:r>
              <a:rPr lang="en-US" sz="2800" smtClean="0">
                <a:latin typeface="Arial" charset="0"/>
                <a:cs typeface="Arial" charset="0"/>
              </a:rPr>
              <a:t> than the current overrun.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  <a:cs typeface="Arial" charset="0"/>
              </a:rPr>
              <a:t>Once a project is 20% complete, the CPI does not vary from its current value by more than 10%.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  <a:cs typeface="Arial" charset="0"/>
              </a:rPr>
              <a:t>This, according to the DAU, and that the CPI and SPI are statistically accurate indicators of final cost results. </a:t>
            </a:r>
          </a:p>
        </p:txBody>
      </p:sp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D29B70-F88C-4310-BF9D-F7059471779B}" type="slidenum">
              <a:rPr lang="en-US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Summary Points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38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sz="2400" smtClean="0">
                <a:latin typeface="Arial" charset="0"/>
                <a:cs typeface="Arial" charset="0"/>
              </a:rPr>
              <a:t>Activities “earn value” as they are completed – the value earned is the WBS </a:t>
            </a:r>
            <a:r>
              <a:rPr lang="en-US" sz="2400" u="sng" smtClean="0">
                <a:latin typeface="Arial" charset="0"/>
                <a:cs typeface="Arial" charset="0"/>
              </a:rPr>
              <a:t>budgeted cost</a:t>
            </a:r>
            <a:r>
              <a:rPr lang="en-US" sz="2400" smtClean="0">
                <a:latin typeface="Arial" charset="0"/>
                <a:cs typeface="Arial" charset="0"/>
              </a:rPr>
              <a:t> of the activity completed to date.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sz="2400" smtClean="0">
                <a:latin typeface="Arial" charset="0"/>
                <a:cs typeface="Arial" charset="0"/>
              </a:rPr>
              <a:t>The value of EVA is in Schedule Status Reporting, Cost Status Reporting and forecasting.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sz="2400" smtClean="0">
                <a:latin typeface="Arial" charset="0"/>
                <a:cs typeface="Arial" charset="0"/>
              </a:rPr>
              <a:t>You will need a WBS, project baseline schedule and work will need to be measured in some consistent unit of measure.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sz="2400" smtClean="0">
                <a:latin typeface="Arial" charset="0"/>
                <a:cs typeface="Arial" charset="0"/>
              </a:rPr>
              <a:t>Good PM Practices are the cornerstone.</a:t>
            </a:r>
          </a:p>
          <a:p>
            <a:pPr eaLnBrk="1" hangingPunct="1">
              <a:spcBef>
                <a:spcPts val="1200"/>
              </a:spcBef>
            </a:pPr>
            <a:r>
              <a:rPr lang="en-US" sz="2400" smtClean="0">
                <a:latin typeface="Arial" charset="0"/>
                <a:cs typeface="Arial" charset="0"/>
              </a:rPr>
              <a:t>Quantifying/measuring work progress can be difficult.</a:t>
            </a:r>
          </a:p>
          <a:p>
            <a:pPr eaLnBrk="1" hangingPunct="1">
              <a:spcBef>
                <a:spcPts val="1200"/>
              </a:spcBef>
            </a:pPr>
            <a:r>
              <a:rPr lang="en-US" sz="2400" smtClean="0">
                <a:latin typeface="Arial" charset="0"/>
                <a:cs typeface="Arial" charset="0"/>
              </a:rPr>
              <a:t>Time required for data measurement, input, and manipulation can be considerable.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endParaRPr lang="en-US" sz="2400" smtClean="0">
              <a:latin typeface="Arial" charset="0"/>
              <a:cs typeface="Arial" charset="0"/>
            </a:endParaRPr>
          </a:p>
        </p:txBody>
      </p:sp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0801EE-534A-4422-8E09-0EC16D0B48C7}" type="slidenum">
              <a:rPr lang="en-US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Questions?</a:t>
            </a:r>
          </a:p>
        </p:txBody>
      </p:sp>
      <p:sp>
        <p:nvSpPr>
          <p:cNvPr id="33796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mtClean="0"/>
          </a:p>
        </p:txBody>
      </p:sp>
      <p:sp>
        <p:nvSpPr>
          <p:cNvPr id="33794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245225"/>
            <a:ext cx="2133600" cy="476250"/>
          </a:xfrm>
        </p:spPr>
        <p:txBody>
          <a:bodyPr/>
          <a:lstStyle/>
          <a:p>
            <a:pPr>
              <a:defRPr/>
            </a:pPr>
            <a:fld id="{6596DAC7-6B3B-4FE5-963B-9DF2FC4B947C}" type="slidenum">
              <a:rPr lang="en-US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There needs to be a better way to track our progress!</a:t>
            </a:r>
          </a:p>
        </p:txBody>
      </p:sp>
      <p:sp>
        <p:nvSpPr>
          <p:cNvPr id="12292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mtClean="0"/>
              <a:t>And there is. . .</a:t>
            </a:r>
          </a:p>
        </p:txBody>
      </p:sp>
      <p:sp>
        <p:nvSpPr>
          <p:cNvPr id="12290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245225"/>
            <a:ext cx="2133600" cy="476250"/>
          </a:xfrm>
        </p:spPr>
        <p:txBody>
          <a:bodyPr/>
          <a:lstStyle/>
          <a:p>
            <a:pPr>
              <a:defRPr/>
            </a:pPr>
            <a:fld id="{36BF4578-8045-4FA7-AD03-959060188ECC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Enter Earned Value Analysis</a:t>
            </a:r>
          </a:p>
        </p:txBody>
      </p:sp>
      <p:sp>
        <p:nvSpPr>
          <p:cNvPr id="10243" name="Rectangle 7"/>
          <p:cNvSpPr>
            <a:spLocks noGrp="1" noChangeArrowheads="1"/>
          </p:cNvSpPr>
          <p:nvPr>
            <p:ph idx="1"/>
          </p:nvPr>
        </p:nvSpPr>
        <p:spPr>
          <a:xfrm>
            <a:off x="444500" y="1460500"/>
            <a:ext cx="8229600" cy="39798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smtClean="0">
                <a:latin typeface="Arial" charset="0"/>
                <a:cs typeface="Arial" charset="0"/>
              </a:rPr>
              <a:t>Earned Value Analysis is an industry standard way to determine: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latin typeface="Arial" charset="0"/>
                <a:cs typeface="Arial" charset="0"/>
              </a:rPr>
              <a:t>measure a project’s progress,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latin typeface="Arial" charset="0"/>
                <a:cs typeface="Arial" charset="0"/>
              </a:rPr>
              <a:t>forecast its completion date and final cost, and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latin typeface="Arial" charset="0"/>
                <a:cs typeface="Arial" charset="0"/>
              </a:rPr>
              <a:t>provide schedule and budget variances along the way.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sz="2800" smtClean="0">
                <a:latin typeface="Arial" charset="0"/>
                <a:cs typeface="Arial" charset="0"/>
              </a:rPr>
              <a:t>By integrating three measurements, it provides consistent, numerical indicators with which you can evaluate and compare projects.</a:t>
            </a:r>
          </a:p>
        </p:txBody>
      </p:sp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F81A09-9A98-4D6C-8487-6C7DA8C9D06A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1024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4"/>
          <p:cNvSpPr>
            <a:spLocks noChangeArrowheads="1"/>
          </p:cNvSpPr>
          <p:nvPr/>
        </p:nvSpPr>
        <p:spPr bwMode="auto">
          <a:xfrm>
            <a:off x="609600" y="304800"/>
            <a:ext cx="777240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b"/>
          <a:lstStyle/>
          <a:p>
            <a:pPr algn="ctr"/>
            <a:endParaRPr lang="en-US" sz="4400">
              <a:solidFill>
                <a:schemeClr val="tx2"/>
              </a:solidFill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Hypothetically Speaking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  <a:cs typeface="Arial" charset="0"/>
              </a:rPr>
              <a:t>You are six months into a project and you’ve spent $1,000,000.  According to your plan, you should have not spent $1,000,000 until the end of the eighth month of the project.  This could be because of two reasons: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latin typeface="Arial" charset="0"/>
                <a:cs typeface="Arial" charset="0"/>
              </a:rPr>
              <a:t>All of the scheduled work was performed, but you </a:t>
            </a:r>
            <a:r>
              <a:rPr lang="en-US" sz="2400" u="sng" smtClean="0">
                <a:latin typeface="Arial" charset="0"/>
                <a:cs typeface="Arial" charset="0"/>
              </a:rPr>
              <a:t>paid more</a:t>
            </a:r>
            <a:r>
              <a:rPr lang="en-US" sz="2400" smtClean="0">
                <a:latin typeface="Arial" charset="0"/>
                <a:cs typeface="Arial" charset="0"/>
              </a:rPr>
              <a:t> than you expected to. (On-schedule/Over budget)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latin typeface="Arial" charset="0"/>
                <a:cs typeface="Arial" charset="0"/>
              </a:rPr>
              <a:t>You have performed </a:t>
            </a:r>
            <a:r>
              <a:rPr lang="en-US" sz="2400" u="sng" smtClean="0">
                <a:latin typeface="Arial" charset="0"/>
                <a:cs typeface="Arial" charset="0"/>
              </a:rPr>
              <a:t>more work</a:t>
            </a:r>
            <a:r>
              <a:rPr lang="en-US" sz="2400" smtClean="0">
                <a:latin typeface="Arial" charset="0"/>
                <a:cs typeface="Arial" charset="0"/>
              </a:rPr>
              <a:t> than you scheduled, but you paid exactly what you expected. (On-budget/Ahead of schedule.)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682370-97DE-4087-A56F-DDA9398DFBB1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1028" name="Rectangle 1026"/>
          <p:cNvSpPr>
            <a:spLocks noChangeArrowheads="1"/>
          </p:cNvSpPr>
          <p:nvPr/>
        </p:nvSpPr>
        <p:spPr bwMode="auto">
          <a:xfrm>
            <a:off x="571500" y="406400"/>
            <a:ext cx="819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488" tIns="44450" rIns="90488" bIns="44450" anchor="b"/>
          <a:lstStyle/>
          <a:p>
            <a:pPr algn="ctr">
              <a:defRPr/>
            </a:pP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How’s this project doing?</a:t>
            </a:r>
          </a:p>
        </p:txBody>
      </p:sp>
      <p:graphicFrame>
        <p:nvGraphicFramePr>
          <p:cNvPr id="1026" name="Object 1028"/>
          <p:cNvGraphicFramePr>
            <a:graphicFrameLocks noChangeAspect="1"/>
          </p:cNvGraphicFramePr>
          <p:nvPr/>
        </p:nvGraphicFramePr>
        <p:xfrm>
          <a:off x="415584" y="1330325"/>
          <a:ext cx="8318500" cy="4516438"/>
        </p:xfrm>
        <a:graphic>
          <a:graphicData uri="http://schemas.openxmlformats.org/presentationml/2006/ole">
            <p:oleObj spid="_x0000_s1026" name="Worksheet" r:id="rId4" imgW="9563100" imgH="5210175" progId="Excel.Sheet.8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Benefits of Earned Value</a:t>
            </a:r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Just comparing actual expenditures with your budget can’t tell you whether you are over or under budget.</a:t>
            </a:r>
          </a:p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EVM assesses your project schedule and expenditures based on your planned expenditures to-date.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Key Definitions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9075"/>
            <a:ext cx="8229600" cy="4525963"/>
          </a:xfrm>
        </p:spPr>
        <p:txBody>
          <a:bodyPr/>
          <a:lstStyle/>
          <a:p>
            <a:pPr eaLnBrk="1" hangingPunct="1">
              <a:spcBef>
                <a:spcPts val="600"/>
              </a:spcBef>
            </a:pPr>
            <a:r>
              <a:rPr lang="en-US" sz="2400" dirty="0" smtClean="0">
                <a:latin typeface="Arial" charset="0"/>
                <a:cs typeface="Arial" charset="0"/>
              </a:rPr>
              <a:t>Planned Value (PV) – is the approved budget to complete a planned piece of work. </a:t>
            </a:r>
          </a:p>
          <a:p>
            <a:pPr lvl="1" eaLnBrk="1" hangingPunct="1">
              <a:spcBef>
                <a:spcPts val="600"/>
              </a:spcBef>
            </a:pPr>
            <a:r>
              <a:rPr lang="en-US" sz="2000" dirty="0" smtClean="0">
                <a:latin typeface="Arial" charset="0"/>
                <a:cs typeface="Arial" charset="0"/>
              </a:rPr>
              <a:t>Sometimes this is called the Budgeted Cost of Work Scheduled (BCWS).</a:t>
            </a:r>
          </a:p>
          <a:p>
            <a:pPr eaLnBrk="1" hangingPunct="1">
              <a:spcBef>
                <a:spcPts val="600"/>
              </a:spcBef>
            </a:pPr>
            <a:r>
              <a:rPr lang="en-US" sz="2400" dirty="0" smtClean="0">
                <a:latin typeface="Arial" charset="0"/>
                <a:cs typeface="Arial" charset="0"/>
              </a:rPr>
              <a:t>Actual Cost (AC) – is the costs incurred in completing the work actually achieved.</a:t>
            </a:r>
          </a:p>
          <a:p>
            <a:pPr lvl="1" eaLnBrk="1" hangingPunct="1">
              <a:spcBef>
                <a:spcPts val="600"/>
              </a:spcBef>
            </a:pPr>
            <a:r>
              <a:rPr lang="en-US" sz="2000" dirty="0" smtClean="0">
                <a:latin typeface="Arial" charset="0"/>
                <a:cs typeface="Arial" charset="0"/>
              </a:rPr>
              <a:t>Sometimes this is called the Actual Cost of Work Performed (ACWP).</a:t>
            </a:r>
          </a:p>
          <a:p>
            <a:pPr eaLnBrk="1" hangingPunct="1">
              <a:spcBef>
                <a:spcPts val="600"/>
              </a:spcBef>
            </a:pPr>
            <a:r>
              <a:rPr lang="en-US" sz="2400" dirty="0" smtClean="0">
                <a:latin typeface="Arial" charset="0"/>
                <a:cs typeface="Arial" charset="0"/>
              </a:rPr>
              <a:t>Earned Value (EV) – is the approved budget for </a:t>
            </a:r>
            <a:r>
              <a:rPr lang="en-US" sz="2400" u="sng" dirty="0" smtClean="0">
                <a:latin typeface="Arial" charset="0"/>
                <a:cs typeface="Arial" charset="0"/>
              </a:rPr>
              <a:t>work actually completed. </a:t>
            </a:r>
          </a:p>
          <a:p>
            <a:pPr lvl="1" eaLnBrk="1" hangingPunct="1">
              <a:spcBef>
                <a:spcPts val="600"/>
              </a:spcBef>
            </a:pPr>
            <a:r>
              <a:rPr lang="en-US" sz="2000" dirty="0" smtClean="0">
                <a:latin typeface="Arial" charset="0"/>
                <a:cs typeface="Arial" charset="0"/>
              </a:rPr>
              <a:t>Sometimes called Budgeted Cost of Work Performed (BCWP).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8&quot; unique_id=&quot;10218&quot;&gt;&lt;/object&gt;&lt;object type=&quot;2&quot; unique_id=&quot;10219&quot;&gt;&lt;object type=&quot;3&quot; unique_id=&quot;10220&quot;&gt;&lt;property id=&quot;20148&quot; value=&quot;5&quot;/&gt;&lt;property id=&quot;20300&quot; value=&quot;Slide 1 - &amp;quot;Earned Value Analysis&amp;quot;&quot;/&gt;&lt;property id=&quot;20307&quot; value=&quot;256&quot;/&gt;&lt;/object&gt;&lt;object type=&quot;3&quot; unique_id=&quot;10221&quot;&gt;&lt;property id=&quot;20148&quot; value=&quot;5&quot;/&gt;&lt;property id=&quot;20300&quot; value=&quot;Slide 3 - &amp;quot;Project Manager’s Needs&amp;quot;&quot;/&gt;&lt;property id=&quot;20307&quot; value=&quot;258&quot;/&gt;&lt;/object&gt;&lt;object type=&quot;3&quot; unique_id=&quot;10222&quot;&gt;&lt;property id=&quot;20148&quot; value=&quot;5&quot;/&gt;&lt;property id=&quot;20300&quot; value=&quot;Slide 2 - &amp;quot;Mean Cycle&amp;quot;&quot;/&gt;&lt;property id=&quot;20307&quot; value=&quot;310&quot;/&gt;&lt;/object&gt;&lt;object type=&quot;3&quot; unique_id=&quot;10223&quot;&gt;&lt;property id=&quot;20148&quot; value=&quot;5&quot;/&gt;&lt;property id=&quot;20300&quot; value=&quot;Slide 4 - &amp;quot;There needs to be a better way to track our progress!&amp;quot;&quot;/&gt;&lt;property id=&quot;20307&quot; value=&quot;338&quot;/&gt;&lt;/object&gt;&lt;object type=&quot;3&quot; unique_id=&quot;10224&quot;&gt;&lt;property id=&quot;20148&quot; value=&quot;5&quot;/&gt;&lt;property id=&quot;20300&quot; value=&quot;Slide 5 - &amp;quot;Enter Earned Value Analysis&amp;quot;&quot;/&gt;&lt;property id=&quot;20307&quot; value=&quot;311&quot;/&gt;&lt;/object&gt;&lt;object type=&quot;3&quot; unique_id=&quot;10225&quot;&gt;&lt;property id=&quot;20148&quot; value=&quot;5&quot;/&gt;&lt;property id=&quot;20300&quot; value=&quot;Slide 11 - &amp;quot;Earned Value Determines&amp;quot;&quot;/&gt;&lt;property id=&quot;20307&quot; value=&quot;290&quot;/&gt;&lt;/object&gt;&lt;object type=&quot;3&quot; unique_id=&quot;10230&quot;&gt;&lt;property id=&quot;20148&quot; value=&quot;5&quot;/&gt;&lt;property id=&quot;20300&quot; value=&quot;Slide 18 - &amp;quot;Tips for EVA&amp;quot;&quot;/&gt;&lt;property id=&quot;20307&quot; value=&quot;342&quot;/&gt;&lt;/object&gt;&lt;object type=&quot;3&quot; unique_id=&quot;10231&quot;&gt;&lt;property id=&quot;20148&quot; value=&quot;5&quot;/&gt;&lt;property id=&quot;20300&quot; value=&quot;Slide 19 - &amp;quot;Work Packages&amp;quot;&quot;/&gt;&lt;property id=&quot;20307&quot; value=&quot;343&quot;/&gt;&lt;/object&gt;&lt;object type=&quot;3&quot; unique_id=&quot;10245&quot;&gt;&lt;property id=&quot;20148&quot; value=&quot;5&quot;/&gt;&lt;property id=&quot;20300&quot; value=&quot;Slide 30 - &amp;quot;I’m willing to bet. . .&amp;quot;&quot;/&gt;&lt;property id=&quot;20307&quot; value=&quot;352&quot;/&gt;&lt;/object&gt;&lt;object type=&quot;3&quot; unique_id=&quot;10248&quot;&gt;&lt;property id=&quot;20148&quot; value=&quot;5&quot;/&gt;&lt;property id=&quot;20300&quot; value=&quot;Slide 31 - &amp;quot;Summary Points&amp;quot;&quot;/&gt;&lt;property id=&quot;20307&quot; value=&quot;353&quot;/&gt;&lt;/object&gt;&lt;object type=&quot;3&quot; unique_id=&quot;10251&quot;&gt;&lt;property id=&quot;20148&quot; value=&quot;5&quot;/&gt;&lt;property id=&quot;20300&quot; value=&quot;Slide 32 - &amp;quot;Questions?&amp;quot;&quot;/&gt;&lt;property id=&quot;20307&quot; value=&quot;356&quot;/&gt;&lt;/object&gt;&lt;object type=&quot;3&quot; unique_id=&quot;10422&quot;&gt;&lt;property id=&quot;20148&quot; value=&quot;5&quot;/&gt;&lt;property id=&quot;20300&quot; value=&quot;Slide 6 - &amp;quot;Hypothetically Speaking&amp;quot;&quot;/&gt;&lt;property id=&quot;20307&quot; value=&quot;358&quot;/&gt;&lt;/object&gt;&lt;object type=&quot;3&quot; unique_id=&quot;10423&quot;&gt;&lt;property id=&quot;20148&quot; value=&quot;5&quot;/&gt;&lt;property id=&quot;20300&quot; value=&quot;Slide 7&quot;/&gt;&lt;property id=&quot;20307&quot; value=&quot;360&quot;/&gt;&lt;/object&gt;&lt;object type=&quot;3&quot; unique_id=&quot;10424&quot;&gt;&lt;property id=&quot;20148&quot; value=&quot;5&quot;/&gt;&lt;property id=&quot;20300&quot; value=&quot;Slide 8 - &amp;quot;Benefits of Earned Value&amp;quot;&quot;/&gt;&lt;property id=&quot;20307&quot; value=&quot;357&quot;/&gt;&lt;/object&gt;&lt;object type=&quot;3&quot; unique_id=&quot;10425&quot;&gt;&lt;property id=&quot;20148&quot; value=&quot;5&quot;/&gt;&lt;property id=&quot;20300&quot; value=&quot;Slide 9 - &amp;quot;Key Definitions&amp;quot;&quot;/&gt;&lt;property id=&quot;20307&quot; value=&quot;359&quot;/&gt;&lt;/object&gt;&lt;object type=&quot;3&quot; unique_id=&quot;10426&quot;&gt;&lt;property id=&quot;20148&quot; value=&quot;5&quot;/&gt;&lt;property id=&quot;20300&quot; value=&quot;Slide 10 - &amp;quot;Deriving PV, AC, EV&amp;quot;&quot;/&gt;&lt;property id=&quot;20307&quot; value=&quot;361&quot;/&gt;&lt;/object&gt;&lt;object type=&quot;3&quot; unique_id=&quot;11417&quot;&gt;&lt;property id=&quot;20148&quot; value=&quot;5&quot;/&gt;&lt;property id=&quot;20300&quot; value=&quot;Slide 12 - &amp;quot;Deriving PV, AC, EV&amp;quot;&quot;/&gt;&lt;property id=&quot;20307&quot; value=&quot;362&quot;/&gt;&lt;/object&gt;&lt;object type=&quot;3&quot; unique_id=&quot;11418&quot;&gt;&lt;property id=&quot;20148&quot; value=&quot;5&quot;/&gt;&lt;property id=&quot;20300&quot; value=&quot;Slide 13 - &amp;quot;Deriving PV, AC, EV&amp;quot;&quot;/&gt;&lt;property id=&quot;20307&quot; value=&quot;363&quot;/&gt;&lt;/object&gt;&lt;object type=&quot;3&quot; unique_id=&quot;11419&quot;&gt;&lt;property id=&quot;20148&quot; value=&quot;5&quot;/&gt;&lt;property id=&quot;20300&quot; value=&quot;Slide 14 - &amp;quot;Project “Health”&amp;quot;&quot;/&gt;&lt;property id=&quot;20307&quot; value=&quot;364&quot;/&gt;&lt;/object&gt;&lt;object type=&quot;3&quot; unique_id=&quot;11420&quot;&gt;&lt;property id=&quot;20148&quot; value=&quot;5&quot;/&gt;&lt;property id=&quot;20300&quot; value=&quot;Slide 15 - &amp;quot;Project “Health”&amp;quot;&quot;/&gt;&lt;property id=&quot;20307&quot; value=&quot;365&quot;/&gt;&lt;/object&gt;&lt;object type=&quot;3&quot; unique_id=&quot;11421&quot;&gt;&lt;property id=&quot;20148&quot; value=&quot;5&quot;/&gt;&lt;property id=&quot;20300&quot; value=&quot;Slide 16 - &amp;quot;Project “Health”&amp;quot;&quot;/&gt;&lt;property id=&quot;20307&quot; value=&quot;366&quot;/&gt;&lt;/object&gt;&lt;object type=&quot;3&quot; unique_id=&quot;11422&quot;&gt;&lt;property id=&quot;20148&quot; value=&quot;5&quot;/&gt;&lt;property id=&quot;20300&quot; value=&quot;Slide 17 - &amp;quot;Project “Health”&amp;quot;&quot;/&gt;&lt;property id=&quot;20307&quot; value=&quot;367&quot;/&gt;&lt;/object&gt;&lt;object type=&quot;3&quot; unique_id=&quot;11430&quot;&gt;&lt;property id=&quot;20148&quot; value=&quot;5&quot;/&gt;&lt;property id=&quot;20300&quot; value=&quot;Slide 20&quot;/&gt;&lt;property id=&quot;20307&quot; value=&quot;375&quot;/&gt;&lt;/object&gt;&lt;object type=&quot;3&quot; unique_id=&quot;11431&quot;&gt;&lt;property id=&quot;20148&quot; value=&quot;5&quot;/&gt;&lt;property id=&quot;20300&quot; value=&quot;Slide 21&quot;/&gt;&lt;property id=&quot;20307&quot; value=&quot;384&quot;/&gt;&lt;/object&gt;&lt;object type=&quot;3&quot; unique_id=&quot;11432&quot;&gt;&lt;property id=&quot;20148&quot; value=&quot;5&quot;/&gt;&lt;property id=&quot;20300&quot; value=&quot;Slide 22&quot;/&gt;&lt;property id=&quot;20307&quot; value=&quot;382&quot;/&gt;&lt;/object&gt;&lt;object type=&quot;3&quot; unique_id=&quot;11433&quot;&gt;&lt;property id=&quot;20148&quot; value=&quot;5&quot;/&gt;&lt;property id=&quot;20300&quot; value=&quot;Slide 24 - &amp;quot;Deriving PV, AC, EV&amp;quot;&quot;/&gt;&lt;property id=&quot;20307&quot; value=&quot;376&quot;/&gt;&lt;/object&gt;&lt;object type=&quot;3&quot; unique_id=&quot;11434&quot;&gt;&lt;property id=&quot;20148&quot; value=&quot;5&quot;/&gt;&lt;property id=&quot;20300&quot; value=&quot;Slide 25 - &amp;quot;Deriving PV, AC, EV&amp;quot;&quot;/&gt;&lt;property id=&quot;20307&quot; value=&quot;377&quot;/&gt;&lt;/object&gt;&lt;object type=&quot;3&quot; unique_id=&quot;11435&quot;&gt;&lt;property id=&quot;20148&quot; value=&quot;5&quot;/&gt;&lt;property id=&quot;20300&quot; value=&quot;Slide 26 - &amp;quot;Project “Health”&amp;quot;&quot;/&gt;&lt;property id=&quot;20307&quot; value=&quot;378&quot;/&gt;&lt;/object&gt;&lt;object type=&quot;3&quot; unique_id=&quot;11436&quot;&gt;&lt;property id=&quot;20148&quot; value=&quot;5&quot;/&gt;&lt;property id=&quot;20300&quot; value=&quot;Slide 27 - &amp;quot;Project “Health”&amp;quot;&quot;/&gt;&lt;property id=&quot;20307&quot; value=&quot;379&quot;/&gt;&lt;/object&gt;&lt;object type=&quot;3&quot; unique_id=&quot;11437&quot;&gt;&lt;property id=&quot;20148&quot; value=&quot;5&quot;/&gt;&lt;property id=&quot;20300&quot; value=&quot;Slide 28 - &amp;quot;Project “Health”&amp;quot;&quot;/&gt;&lt;property id=&quot;20307&quot; value=&quot;380&quot;/&gt;&lt;/object&gt;&lt;object type=&quot;3&quot; unique_id=&quot;11438&quot;&gt;&lt;property id=&quot;20148&quot; value=&quot;5&quot;/&gt;&lt;property id=&quot;20300&quot; value=&quot;Slide 29 - &amp;quot;Estimate-at-Completion&amp;quot;&quot;/&gt;&lt;property id=&quot;20307&quot; value=&quot;381&quot;/&gt;&lt;/object&gt;&lt;object type=&quot;3&quot; unique_id=&quot;12731&quot;&gt;&lt;property id=&quot;20148&quot; value=&quot;5&quot;/&gt;&lt;property id=&quot;20300&quot; value=&quot;Slide 23&quot;/&gt;&lt;property id=&quot;20307&quot; value=&quot;38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MS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MSP</Template>
  <TotalTime>15807012</TotalTime>
  <Pages>32</Pages>
  <Words>2354</Words>
  <Application>Microsoft PowerPoint 4.0</Application>
  <PresentationFormat>Letter Paper (8.5x11 in)</PresentationFormat>
  <Paragraphs>437</Paragraphs>
  <Slides>32</Slides>
  <Notes>6</Notes>
  <HiddenSlides>9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MSP</vt:lpstr>
      <vt:lpstr>Worksheet</vt:lpstr>
      <vt:lpstr>Earned Value Analysis</vt:lpstr>
      <vt:lpstr>Mean Cycle</vt:lpstr>
      <vt:lpstr>Project Manager’s Needs</vt:lpstr>
      <vt:lpstr>There needs to be a better way to track our progress!</vt:lpstr>
      <vt:lpstr>Enter Earned Value Analysis</vt:lpstr>
      <vt:lpstr>Hypothetically Speaking</vt:lpstr>
      <vt:lpstr>Slide 7</vt:lpstr>
      <vt:lpstr>Benefits of Earned Value</vt:lpstr>
      <vt:lpstr>Key Definitions</vt:lpstr>
      <vt:lpstr>Deriving PV, AC, EV</vt:lpstr>
      <vt:lpstr>Earned Value Determines</vt:lpstr>
      <vt:lpstr>Deriving PV, AC, EV</vt:lpstr>
      <vt:lpstr>Deriving PV, AC, EV</vt:lpstr>
      <vt:lpstr>Project “Health”</vt:lpstr>
      <vt:lpstr>Project “Health”</vt:lpstr>
      <vt:lpstr>Project “Health”</vt:lpstr>
      <vt:lpstr>Project “Health”</vt:lpstr>
      <vt:lpstr>Tips for EVA</vt:lpstr>
      <vt:lpstr>Work Packages</vt:lpstr>
      <vt:lpstr>Slide 20</vt:lpstr>
      <vt:lpstr>Slide 21</vt:lpstr>
      <vt:lpstr>Slide 22</vt:lpstr>
      <vt:lpstr>Slide 23</vt:lpstr>
      <vt:lpstr>Deriving PV, AC, EV</vt:lpstr>
      <vt:lpstr>Deriving PV, AC, EV</vt:lpstr>
      <vt:lpstr>Project “Health”</vt:lpstr>
      <vt:lpstr>Project “Health”</vt:lpstr>
      <vt:lpstr>Project “Health”</vt:lpstr>
      <vt:lpstr>Estimate-at-Completion</vt:lpstr>
      <vt:lpstr>I’m willing to bet. . .</vt:lpstr>
      <vt:lpstr>Summary Points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Earned Value Management</dc:title>
  <dc:subject>Earned Value</dc:subject>
  <dc:creator>Voluminant, LLC</dc:creator>
  <cp:keywords>Earned Value</cp:keywords>
  <cp:lastModifiedBy>Christopher Stammer</cp:lastModifiedBy>
  <cp:revision>85</cp:revision>
  <cp:lastPrinted>2000-05-08T21:43:10Z</cp:lastPrinted>
  <dcterms:created xsi:type="dcterms:W3CDTF">1997-09-05T19:19:13Z</dcterms:created>
  <dcterms:modified xsi:type="dcterms:W3CDTF">2014-06-24T18:14:06Z</dcterms:modified>
</cp:coreProperties>
</file>