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89" autoAdjust="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08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365F2E9-771C-4539-9762-82B20C92DD7D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A1C172-0227-4945-A59D-EFB29C52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PM will set the tone for the frequency,</a:t>
            </a:r>
            <a:r>
              <a:rPr lang="en-US" baseline="0" dirty="0" smtClean="0"/>
              <a:t> medium and tone of communication across the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One of the most valuable</a:t>
            </a:r>
            <a:r>
              <a:rPr lang="en-US" baseline="0" dirty="0" smtClean="0"/>
              <a:t> things you can do for yourself as a PM is to develop a set of templates to consistently use to manage team-wide communication.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Even dates and times can be templates to ensure regular messaging when it is expected by the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What</a:t>
            </a:r>
            <a:r>
              <a:rPr lang="en-US" baseline="0" dirty="0" smtClean="0"/>
              <a:t> is being communicated will be role-specific within your project team – make sure you tailor the message to one’s pertinent area of interest.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Similarly, communication is like management – we each have a preferred method of communication.  Find out how your team members would like to be contacted.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Critical point: Do not deluge people</a:t>
            </a:r>
            <a:r>
              <a:rPr lang="en-US" baseline="0" dirty="0" smtClean="0"/>
              <a:t> with information they don’t need.  Otherwise your messages will end up unread and in the garbage.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Issue tracking logs need to be</a:t>
            </a:r>
            <a:r>
              <a:rPr lang="en-US" baseline="0" dirty="0" smtClean="0"/>
              <a:t> updated on a regular basis.  If they are not, their value will be undermined.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A team member should be designated as the person responsible for maintaining and updating the log.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Meeting</a:t>
            </a:r>
            <a:r>
              <a:rPr lang="en-US" baseline="0" dirty="0" smtClean="0"/>
              <a:t>s are huge morale- and time-wasters – hold meetings only when necessary.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It is not difficult to conduct an effective meeting with some training and practice.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Contact your trainer for tips on holding effective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C172-0227-4945-A59D-EFB29C52F0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A2C-BD97-415D-A3AD-A339CC049954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9CC9-EFAF-4DC6-A493-14D316248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/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12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 those that want to know, what they need to know.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Standup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frequent meetings are often very effective on projects.</a:t>
            </a:r>
          </a:p>
          <a:p>
            <a:r>
              <a:rPr lang="en-US" dirty="0" smtClean="0"/>
              <a:t>Stand-up meetings force people to focus on what they really need to communicate.</a:t>
            </a:r>
          </a:p>
          <a:p>
            <a:r>
              <a:rPr lang="en-US" dirty="0" smtClean="0"/>
              <a:t>Some organizations have policies preventing or blocking e-mail exchange.</a:t>
            </a:r>
          </a:p>
          <a:p>
            <a:r>
              <a:rPr lang="en-US" dirty="0" smtClean="0"/>
              <a:t>Keep them short – no longer than 5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choose?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7164" y="1600200"/>
            <a:ext cx="656243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Performance Reporting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600" dirty="0" smtClean="0"/>
              <a:t>Performance reporting keeps stakeholders informed about how resources are being used to achieve project objectives.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Status reports describe where the project stands at a specific point in time.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Progress reports describe what the project team has accomplished during a certain period of time.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Forecasts predict future project status and progress based on past information and trends.</a:t>
            </a:r>
          </a:p>
          <a:p>
            <a:pPr>
              <a:spcBef>
                <a:spcPts val="600"/>
              </a:spcBef>
            </a:pP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Managing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managers must understand the motivation and work well with various stakeholders, including executive management:</a:t>
            </a:r>
          </a:p>
          <a:p>
            <a:pPr lvl="1"/>
            <a:r>
              <a:rPr lang="en-US" dirty="0" smtClean="0"/>
              <a:t>Need to devise a way to identify and resolve issues.</a:t>
            </a:r>
          </a:p>
          <a:p>
            <a:r>
              <a:rPr lang="en-US" dirty="0" smtClean="0"/>
              <a:t>Two important tools include:</a:t>
            </a:r>
          </a:p>
          <a:p>
            <a:pPr lvl="1"/>
            <a:r>
              <a:rPr lang="en-US" dirty="0" smtClean="0"/>
              <a:t>Requirements List</a:t>
            </a:r>
          </a:p>
          <a:p>
            <a:pPr lvl="1"/>
            <a:r>
              <a:rPr lang="en-US" dirty="0" smtClean="0"/>
              <a:t>Issue/Corrective Action Log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Log</a:t>
            </a:r>
            <a:endParaRPr lang="en-US" dirty="0"/>
          </a:p>
        </p:txBody>
      </p:sp>
      <p:pic>
        <p:nvPicPr>
          <p:cNvPr id="3" name="Picture 4" descr="Tbl10-04"/>
          <p:cNvPicPr>
            <a:picLocks noChangeAspect="1" noChangeArrowheads="1"/>
          </p:cNvPicPr>
          <p:nvPr/>
        </p:nvPicPr>
        <p:blipFill>
          <a:blip r:embed="rId3"/>
          <a:srcRect t="6148" b="6813"/>
          <a:stretch>
            <a:fillRect/>
          </a:stretch>
        </p:blipFill>
        <p:spPr bwMode="auto">
          <a:xfrm>
            <a:off x="533400" y="1905001"/>
            <a:ext cx="81534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Effective Meetings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Define the purpose and intended outcome of the meeting.</a:t>
            </a:r>
          </a:p>
          <a:p>
            <a:r>
              <a:rPr lang="en-US" sz="2400" dirty="0" smtClean="0"/>
              <a:t>Determine if a meeting can be avoided.</a:t>
            </a:r>
          </a:p>
          <a:p>
            <a:r>
              <a:rPr lang="en-US" sz="2400" dirty="0" smtClean="0"/>
              <a:t>Determine who should attend the meeting.</a:t>
            </a:r>
          </a:p>
          <a:p>
            <a:r>
              <a:rPr lang="en-US" sz="2400" dirty="0" smtClean="0"/>
              <a:t>Provide an agenda to participants before the meeting.</a:t>
            </a:r>
          </a:p>
          <a:p>
            <a:r>
              <a:rPr lang="en-US" sz="2400" dirty="0" smtClean="0"/>
              <a:t>Prepare handouts and visual aids, and make logistical arrangements ahead of time.</a:t>
            </a:r>
          </a:p>
          <a:p>
            <a:r>
              <a:rPr lang="en-US" sz="2400" dirty="0" smtClean="0"/>
              <a:t>Run the meeting professionally.</a:t>
            </a:r>
          </a:p>
          <a:p>
            <a:r>
              <a:rPr lang="en-US" sz="2400" dirty="0" smtClean="0"/>
              <a:t>Build relationships.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over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Be sure to send the e-mail to the right people.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Use meaningful subject lines.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Limit the content to one main subject, and be as clear and concise as possible.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Limit the number and size of attachments.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Delete e-mail you don’t need, and don’t open e-mail if you question the source.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Respond to and file e-mails quickly.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 smtClean="0"/>
              <a:t>The goal of project communications management is to ensure timely and appropriate generation, collection, dissemination, storage, and disposition of project information.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 smtClean="0"/>
              <a:t>Main process include: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Communications planning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Information distribution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Performance reporting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Managing stakeholders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The main process of project communication includes: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Communications planning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Information distribution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Performance reporting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Managing stakeholders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Project communication also includes the methods used for improving project aspects such as: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Managing conflicts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Running effective meetings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Using templates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is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greatest risk to any project is the failure to communicate.</a:t>
            </a:r>
          </a:p>
          <a:p>
            <a:r>
              <a:rPr lang="en-US" dirty="0" smtClean="0"/>
              <a:t>Strong verbal skills are a key factor in career advancement for any project management professional.</a:t>
            </a:r>
          </a:p>
          <a:p>
            <a:r>
              <a:rPr lang="en-US" dirty="0" smtClean="0"/>
              <a:t>Too often technical competence and communication are perceived as mutually exclusive.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300" dirty="0" smtClean="0"/>
              <a:t>Communications Planning – Determining the information and communications needs of the stakeholders.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300" dirty="0" smtClean="0"/>
              <a:t>Information Distribution – Making needed information available to project stakeholders in a timely manner.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300" dirty="0" smtClean="0"/>
              <a:t>Performance Reporting – Collecting and disseminating performance information, including status reports, progress measurement, and forecasting.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300" dirty="0" smtClean="0"/>
              <a:t>Managing Stakeholders – Managing communications to satisfy the needs and expectations of project stakeholders and to resolve issues.</a:t>
            </a:r>
            <a:endParaRPr lang="en-US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Communications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Communications Management Plan (CMP) is a document that guides project communications.</a:t>
            </a:r>
          </a:p>
          <a:p>
            <a:pPr lvl="1"/>
            <a:r>
              <a:rPr lang="en-US" dirty="0" smtClean="0"/>
              <a:t>Creating a stakeholder analysis for project communications also aids in communications planning.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Stakeholder communications requirements.</a:t>
            </a:r>
          </a:p>
          <a:p>
            <a:r>
              <a:rPr lang="en-US" dirty="0" smtClean="0"/>
              <a:t>Information to be communicated, including format, content, and level of detail. </a:t>
            </a:r>
          </a:p>
          <a:p>
            <a:r>
              <a:rPr lang="en-US" dirty="0" smtClean="0"/>
              <a:t>The people who will receive the information and who will produce it. </a:t>
            </a:r>
          </a:p>
          <a:p>
            <a:r>
              <a:rPr lang="en-US" dirty="0" smtClean="0"/>
              <a:t>Suggested methods or technologies for conveying the information.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Frequency of communication. </a:t>
            </a:r>
          </a:p>
          <a:p>
            <a:r>
              <a:rPr lang="en-US" dirty="0" smtClean="0"/>
              <a:t>Escalation procedures for resolving issues. </a:t>
            </a:r>
          </a:p>
          <a:p>
            <a:r>
              <a:rPr lang="en-US" dirty="0" smtClean="0"/>
              <a:t>Revision procedures for updating the communications management plan. </a:t>
            </a:r>
          </a:p>
          <a:p>
            <a:r>
              <a:rPr lang="en-US" dirty="0" smtClean="0"/>
              <a:t>A glossary of common terminology.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Stakeholder Analysis</a:t>
            </a:r>
            <a:endParaRPr lang="en-US" sz="3600" dirty="0"/>
          </a:p>
        </p:txBody>
      </p:sp>
      <p:pic>
        <p:nvPicPr>
          <p:cNvPr id="4" name="Picture 6" descr="Tbl10-01a"/>
          <p:cNvPicPr>
            <a:picLocks noChangeAspect="1" noChangeArrowheads="1"/>
          </p:cNvPicPr>
          <p:nvPr/>
        </p:nvPicPr>
        <p:blipFill>
          <a:blip r:embed="rId2"/>
          <a:srcRect t="8430"/>
          <a:stretch>
            <a:fillRect/>
          </a:stretch>
        </p:blipFill>
        <p:spPr bwMode="auto">
          <a:xfrm>
            <a:off x="1600200" y="1548587"/>
            <a:ext cx="6324600" cy="2264310"/>
          </a:xfrm>
          <a:prstGeom prst="rect">
            <a:avLst/>
          </a:prstGeom>
          <a:noFill/>
        </p:spPr>
      </p:pic>
      <p:pic>
        <p:nvPicPr>
          <p:cNvPr id="5" name="Picture 7" descr="Tbl10-01b"/>
          <p:cNvPicPr>
            <a:picLocks noChangeAspect="1" noChangeArrowheads="1"/>
          </p:cNvPicPr>
          <p:nvPr/>
        </p:nvPicPr>
        <p:blipFill>
          <a:blip r:embed="rId3"/>
          <a:srcRect t="23581"/>
          <a:stretch>
            <a:fillRect/>
          </a:stretch>
        </p:blipFill>
        <p:spPr bwMode="auto">
          <a:xfrm>
            <a:off x="1600200" y="3797024"/>
            <a:ext cx="6324600" cy="222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Information Distribution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Getting the right information to the right people at the right time and in a useful format is just as important as developing the information in the first place.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Important considerations include: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Using technology to enhance information distribution.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Formal and informal methods for distributing information.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Don’t bury crucial information.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Don’t be afraid to report bad information.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Oral communication via meetings and informal talks helps bring important information—good and bad—out into the open.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Face-to-Face Trumps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Experience indicates that in a face-to-face interaction: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58 percent of communication is through body language.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35 percent of communication is through how the words are said.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7 percent of communication is through the content or words that are spoken.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Pay attention to more than just the actual words someone is saying.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 person’s tone of voice and body language say a lot about how he or she really feels.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7.0&quot;&gt;&lt;object type=&quot;1&quot; unique_id=&quot;10001&quot;&gt;&lt;object type=&quot;8&quot; unique_id=&quot;12458&quot;&gt;&lt;/object&gt;&lt;object type=&quot;2&quot; unique_id=&quot;12459&quot;&gt;&lt;object type=&quot;3&quot; unique_id=&quot;12460&quot;&gt;&lt;property id=&quot;20148&quot; value=&quot;5&quot;/&gt;&lt;property id=&quot;20300&quot; value=&quot;Slide 1 - &amp;quot;Project Communication&amp;quot;&quot;/&gt;&lt;property id=&quot;20307&quot; value=&quot;256&quot;/&gt;&lt;/object&gt;&lt;object type=&quot;3&quot; unique_id=&quot;12461&quot;&gt;&lt;property id=&quot;20148&quot; value=&quot;5&quot;/&gt;&lt;property id=&quot;20300&quot; value=&quot;Slide 2 - &amp;quot;Project Communication&amp;quot;&quot;/&gt;&lt;property id=&quot;20307&quot; value=&quot;257&quot;/&gt;&lt;/object&gt;&lt;object type=&quot;3&quot; unique_id=&quot;12462&quot;&gt;&lt;property id=&quot;20148&quot; value=&quot;5&quot;/&gt;&lt;property id=&quot;20300&quot; value=&quot;Slide 3 - &amp;quot;Communication is Critical&amp;quot;&quot;/&gt;&lt;property id=&quot;20307&quot; value=&quot;258&quot;/&gt;&lt;/object&gt;&lt;object type=&quot;3&quot; unique_id=&quot;12463&quot;&gt;&lt;property id=&quot;20148&quot; value=&quot;5&quot;/&gt;&lt;property id=&quot;20300&quot; value=&quot;Slide 4 - &amp;quot;Communication Process&amp;quot;&quot;/&gt;&lt;property id=&quot;20307&quot; value=&quot;259&quot;/&gt;&lt;/object&gt;&lt;object type=&quot;3&quot; unique_id=&quot;12464&quot;&gt;&lt;property id=&quot;20148&quot; value=&quot;5&quot;/&gt;&lt;property id=&quot;20300&quot; value=&quot;Slide 5 - &amp;quot;1. Communications Planning&amp;quot;&quot;/&gt;&lt;property id=&quot;20307&quot; value=&quot;260&quot;/&gt;&lt;/object&gt;&lt;object type=&quot;3&quot; unique_id=&quot;12465&quot;&gt;&lt;property id=&quot;20148&quot; value=&quot;5&quot;/&gt;&lt;property id=&quot;20300&quot; value=&quot;Slide 6 - &amp;quot;CMP Contents&amp;quot;&quot;/&gt;&lt;property id=&quot;20307&quot; value=&quot;261&quot;/&gt;&lt;/object&gt;&lt;object type=&quot;3&quot; unique_id=&quot;12466&quot;&gt;&lt;property id=&quot;20148&quot; value=&quot;5&quot;/&gt;&lt;property id=&quot;20300&quot; value=&quot;Slide 7 - &amp;quot;Sample Stakeholder Analysis&amp;quot;&quot;/&gt;&lt;property id=&quot;20307&quot; value=&quot;262&quot;/&gt;&lt;/object&gt;&lt;object type=&quot;3&quot; unique_id=&quot;12467&quot;&gt;&lt;property id=&quot;20148&quot; value=&quot;5&quot;/&gt;&lt;property id=&quot;20300&quot; value=&quot;Slide 8 - &amp;quot;2. Information Distribution&amp;quot;&quot;/&gt;&lt;property id=&quot;20307&quot; value=&quot;263&quot;/&gt;&lt;/object&gt;&lt;object type=&quot;3&quot; unique_id=&quot;12468&quot;&gt;&lt;property id=&quot;20148&quot; value=&quot;5&quot;/&gt;&lt;property id=&quot;20300&quot; value=&quot;Slide 9 - &amp;quot;Face-to-Face Trumps All&amp;quot;&quot;/&gt;&lt;property id=&quot;20307&quot; value=&quot;264&quot;/&gt;&lt;/object&gt;&lt;object type=&quot;3&quot; unique_id=&quot;12469&quot;&gt;&lt;property id=&quot;20148&quot; value=&quot;5&quot;/&gt;&lt;property id=&quot;20300&quot; value=&quot;Slide 10 - &amp;quot;Standup Routine&amp;quot;&quot;/&gt;&lt;property id=&quot;20307&quot; value=&quot;265&quot;/&gt;&lt;/object&gt;&lt;object type=&quot;3&quot; unique_id=&quot;12470&quot;&gt;&lt;property id=&quot;20148&quot; value=&quot;5&quot;/&gt;&lt;property id=&quot;20300&quot; value=&quot;Slide 11 - &amp;quot;What would you choose?&amp;quot;&quot;/&gt;&lt;property id=&quot;20307&quot; value=&quot;266&quot;/&gt;&lt;/object&gt;&lt;object type=&quot;3&quot; unique_id=&quot;12471&quot;&gt;&lt;property id=&quot;20148&quot; value=&quot;5&quot;/&gt;&lt;property id=&quot;20300&quot; value=&quot;Slide 12 - &amp;quot;3. Performance Reporting&amp;quot;&quot;/&gt;&lt;property id=&quot;20307&quot; value=&quot;267&quot;/&gt;&lt;/object&gt;&lt;object type=&quot;3&quot; unique_id=&quot;12472&quot;&gt;&lt;property id=&quot;20148&quot; value=&quot;5&quot;/&gt;&lt;property id=&quot;20300&quot; value=&quot;Slide 13 - &amp;quot;4. Managing Stakeholders&amp;quot;&quot;/&gt;&lt;property id=&quot;20307&quot; value=&quot;268&quot;/&gt;&lt;/object&gt;&lt;object type=&quot;3&quot; unique_id=&quot;12474&quot;&gt;&lt;property id=&quot;20148&quot; value=&quot;5&quot;/&gt;&lt;property id=&quot;20300&quot; value=&quot;Slide 14 - &amp;quot;Issue Log&amp;quot;&quot;/&gt;&lt;property id=&quot;20307&quot; value=&quot;270&quot;/&gt;&lt;/object&gt;&lt;object type=&quot;3&quot; unique_id=&quot;12475&quot;&gt;&lt;property id=&quot;20148&quot; value=&quot;5&quot;/&gt;&lt;property id=&quot;20300&quot; value=&quot;Slide 15 - &amp;quot;Run Effective Meetings&amp;quot;&quot;/&gt;&lt;property id=&quot;20307&quot; value=&quot;271&quot;/&gt;&lt;/object&gt;&lt;object type=&quot;3&quot; unique_id=&quot;12476&quot;&gt;&lt;property id=&quot;20148&quot; value=&quot;5&quot;/&gt;&lt;property id=&quot;20300&quot; value=&quot;Slide 16 - &amp;quot;Communicating over E-mail&amp;quot;&quot;/&gt;&lt;property id=&quot;20307&quot; value=&quot;272&quot;/&gt;&lt;/object&gt;&lt;object type=&quot;3&quot; unique_id=&quot;12478&quot;&gt;&lt;property id=&quot;20148&quot; value=&quot;5&quot;/&gt;&lt;property id=&quot;20300&quot; value=&quot;Slide 17 - &amp;quot;Summary&amp;quot;&quot;/&gt;&lt;property id=&quot;20307&quot; value=&quot;274&quot;/&gt;&lt;/object&gt;&lt;object type=&quot;3&quot; unique_id=&quot;12479&quot;&gt;&lt;property id=&quot;20148&quot; value=&quot;5&quot;/&gt;&lt;property id=&quot;20300&quot; value=&quot;Slide 18 - &amp;quot;Questions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MSP</Template>
  <TotalTime>44</TotalTime>
  <Words>995</Words>
  <Application>Microsoft Office PowerPoint</Application>
  <PresentationFormat>On-screen Show (4:3)</PresentationFormat>
  <Paragraphs>107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MSP</vt:lpstr>
      <vt:lpstr>Project Communication</vt:lpstr>
      <vt:lpstr>Project Communication</vt:lpstr>
      <vt:lpstr>Communication is Critical</vt:lpstr>
      <vt:lpstr>Communication Process</vt:lpstr>
      <vt:lpstr>1. Communications Planning</vt:lpstr>
      <vt:lpstr>CMP Contents</vt:lpstr>
      <vt:lpstr>Sample Stakeholder Analysis</vt:lpstr>
      <vt:lpstr>2. Information Distribution</vt:lpstr>
      <vt:lpstr>Face-to-Face Trumps All</vt:lpstr>
      <vt:lpstr>Standup Routine</vt:lpstr>
      <vt:lpstr>What would you choose?</vt:lpstr>
      <vt:lpstr>3. Performance Reporting</vt:lpstr>
      <vt:lpstr>4. Managing Stakeholders</vt:lpstr>
      <vt:lpstr>Issue Log</vt:lpstr>
      <vt:lpstr>Run Effective Meetings</vt:lpstr>
      <vt:lpstr>Communicating over E-mail</vt:lpstr>
      <vt:lpstr>Summary</vt:lpstr>
      <vt:lpstr>Questions</vt:lpstr>
    </vt:vector>
  </TitlesOfParts>
  <Company>Voluminant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Communication</dc:title>
  <dc:creator>Christopher Stammer</dc:creator>
  <cp:lastModifiedBy>Christopher Stammer</cp:lastModifiedBy>
  <cp:revision>13</cp:revision>
  <dcterms:created xsi:type="dcterms:W3CDTF">2009-04-28T17:26:03Z</dcterms:created>
  <dcterms:modified xsi:type="dcterms:W3CDTF">2014-06-24T18:09:18Z</dcterms:modified>
</cp:coreProperties>
</file>